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6" r:id="rId2"/>
    <p:sldId id="259" r:id="rId3"/>
    <p:sldId id="258" r:id="rId4"/>
    <p:sldId id="260" r:id="rId5"/>
    <p:sldId id="276" r:id="rId6"/>
    <p:sldId id="262" r:id="rId7"/>
    <p:sldId id="263" r:id="rId8"/>
    <p:sldId id="264" r:id="rId9"/>
    <p:sldId id="265" r:id="rId10"/>
    <p:sldId id="297" r:id="rId11"/>
    <p:sldId id="296" r:id="rId12"/>
    <p:sldId id="277" r:id="rId13"/>
    <p:sldId id="266" r:id="rId14"/>
    <p:sldId id="268" r:id="rId15"/>
    <p:sldId id="269" r:id="rId16"/>
    <p:sldId id="280" r:id="rId17"/>
    <p:sldId id="273" r:id="rId18"/>
    <p:sldId id="274" r:id="rId19"/>
    <p:sldId id="270" r:id="rId20"/>
    <p:sldId id="272" r:id="rId21"/>
    <p:sldId id="271" r:id="rId22"/>
    <p:sldId id="275" r:id="rId23"/>
    <p:sldId id="284" r:id="rId24"/>
    <p:sldId id="257" r:id="rId25"/>
    <p:sldId id="281" r:id="rId26"/>
    <p:sldId id="282" r:id="rId27"/>
    <p:sldId id="283" r:id="rId28"/>
    <p:sldId id="285" r:id="rId29"/>
    <p:sldId id="286" r:id="rId30"/>
    <p:sldId id="267" r:id="rId31"/>
    <p:sldId id="289" r:id="rId32"/>
    <p:sldId id="279" r:id="rId33"/>
    <p:sldId id="287" r:id="rId34"/>
    <p:sldId id="278" r:id="rId35"/>
    <p:sldId id="288" r:id="rId36"/>
    <p:sldId id="294" r:id="rId37"/>
    <p:sldId id="295" r:id="rId38"/>
    <p:sldId id="291" r:id="rId39"/>
    <p:sldId id="292" r:id="rId40"/>
    <p:sldId id="293" r:id="rId41"/>
    <p:sldId id="290"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14"/>
    <p:restoredTop sz="94683"/>
  </p:normalViewPr>
  <p:slideViewPr>
    <p:cSldViewPr snapToGrid="0" snapToObjects="1">
      <p:cViewPr varScale="1">
        <p:scale>
          <a:sx n="139" d="100"/>
          <a:sy n="139" d="100"/>
        </p:scale>
        <p:origin x="18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_rels/data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514D5B-7564-481F-9EC5-03DE87DD3C37}"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B28BC151-794E-4FBF-8CCF-203B1BF8A509}">
      <dgm:prSet/>
      <dgm:spPr/>
      <dgm:t>
        <a:bodyPr/>
        <a:lstStyle/>
        <a:p>
          <a:r>
            <a:rPr lang="en-US" dirty="0"/>
            <a:t>Terraform finds and installs providers when initializing a working directory</a:t>
          </a:r>
        </a:p>
      </dgm:t>
    </dgm:pt>
    <dgm:pt modelId="{A5B6922C-6208-464F-BE64-330EBC6C9AAA}" type="parTrans" cxnId="{70345EFE-4D7C-48EF-A177-AE2B22B9B810}">
      <dgm:prSet/>
      <dgm:spPr/>
      <dgm:t>
        <a:bodyPr/>
        <a:lstStyle/>
        <a:p>
          <a:endParaRPr lang="en-US"/>
        </a:p>
      </dgm:t>
    </dgm:pt>
    <dgm:pt modelId="{FBE9601B-2E8D-4FA8-84A3-6D15E5B2C5C6}" type="sibTrans" cxnId="{70345EFE-4D7C-48EF-A177-AE2B22B9B810}">
      <dgm:prSet/>
      <dgm:spPr/>
      <dgm:t>
        <a:bodyPr/>
        <a:lstStyle/>
        <a:p>
          <a:endParaRPr lang="en-US"/>
        </a:p>
      </dgm:t>
    </dgm:pt>
    <dgm:pt modelId="{718728A9-1603-45B9-A1F7-8961B393DAA7}">
      <dgm:prSet/>
      <dgm:spPr/>
      <dgm:t>
        <a:bodyPr/>
        <a:lstStyle/>
        <a:p>
          <a:r>
            <a:rPr lang="en-US" dirty="0"/>
            <a:t>It can automatically download providers from a Terraform registry or load them from a local mirror or cache</a:t>
          </a:r>
        </a:p>
      </dgm:t>
    </dgm:pt>
    <dgm:pt modelId="{3770847F-A134-4C0A-83FD-B601FF6C5930}" type="parTrans" cxnId="{C7549BA6-13F3-4F50-8B03-812D530FD81A}">
      <dgm:prSet/>
      <dgm:spPr/>
      <dgm:t>
        <a:bodyPr/>
        <a:lstStyle/>
        <a:p>
          <a:endParaRPr lang="en-US"/>
        </a:p>
      </dgm:t>
    </dgm:pt>
    <dgm:pt modelId="{1D2E1939-A517-415E-97AB-D09DFD10D574}" type="sibTrans" cxnId="{C7549BA6-13F3-4F50-8B03-812D530FD81A}">
      <dgm:prSet/>
      <dgm:spPr/>
      <dgm:t>
        <a:bodyPr/>
        <a:lstStyle/>
        <a:p>
          <a:endParaRPr lang="en-US"/>
        </a:p>
      </dgm:t>
    </dgm:pt>
    <dgm:pt modelId="{FA30E14D-8609-483B-B523-AA545E4B4789}">
      <dgm:prSet/>
      <dgm:spPr/>
      <dgm:t>
        <a:bodyPr/>
        <a:lstStyle/>
        <a:p>
          <a:r>
            <a:rPr lang="en-US" dirty="0"/>
            <a:t>When a new provider is added to a configuration, Terraform must install the provider before it can be used</a:t>
          </a:r>
        </a:p>
      </dgm:t>
    </dgm:pt>
    <dgm:pt modelId="{23377D58-CF63-4E70-9DF7-FDAACB9F7C42}" type="parTrans" cxnId="{72D2E421-4CBB-43C7-94FE-12FFD5368AE3}">
      <dgm:prSet/>
      <dgm:spPr/>
      <dgm:t>
        <a:bodyPr/>
        <a:lstStyle/>
        <a:p>
          <a:endParaRPr lang="en-US"/>
        </a:p>
      </dgm:t>
    </dgm:pt>
    <dgm:pt modelId="{8D4EAFD9-43AC-4B37-A810-085CAB5489FF}" type="sibTrans" cxnId="{72D2E421-4CBB-43C7-94FE-12FFD5368AE3}">
      <dgm:prSet/>
      <dgm:spPr/>
      <dgm:t>
        <a:bodyPr/>
        <a:lstStyle/>
        <a:p>
          <a:endParaRPr lang="en-US"/>
        </a:p>
      </dgm:t>
    </dgm:pt>
    <dgm:pt modelId="{E753C1C2-6075-4F0A-8A70-230703641B7A}">
      <dgm:prSet/>
      <dgm:spPr/>
      <dgm:t>
        <a:bodyPr/>
        <a:lstStyle/>
        <a:p>
          <a:r>
            <a:rPr lang="en-US" dirty="0"/>
            <a:t>If you are using a persistent working directory, you can run terraform </a:t>
          </a:r>
          <a:r>
            <a:rPr lang="en-US" dirty="0" err="1"/>
            <a:t>init</a:t>
          </a:r>
          <a:r>
            <a:rPr lang="en-US" dirty="0"/>
            <a:t> again to install new providers</a:t>
          </a:r>
        </a:p>
      </dgm:t>
    </dgm:pt>
    <dgm:pt modelId="{D524F44B-836D-4EEC-AE69-1E34D4521A3B}" type="parTrans" cxnId="{17BD5B55-E690-4E95-9539-D8271DB5B97D}">
      <dgm:prSet/>
      <dgm:spPr/>
      <dgm:t>
        <a:bodyPr/>
        <a:lstStyle/>
        <a:p>
          <a:endParaRPr lang="en-US"/>
        </a:p>
      </dgm:t>
    </dgm:pt>
    <dgm:pt modelId="{9F6EA190-10BB-4151-8C32-D486DBE80D69}" type="sibTrans" cxnId="{17BD5B55-E690-4E95-9539-D8271DB5B97D}">
      <dgm:prSet/>
      <dgm:spPr/>
      <dgm:t>
        <a:bodyPr/>
        <a:lstStyle/>
        <a:p>
          <a:endParaRPr lang="en-US"/>
        </a:p>
      </dgm:t>
    </dgm:pt>
    <dgm:pt modelId="{A6C85067-1B9E-47CF-A157-076BBD5B6707}">
      <dgm:prSet/>
      <dgm:spPr/>
      <dgm:t>
        <a:bodyPr/>
        <a:lstStyle/>
        <a:p>
          <a:r>
            <a:rPr lang="en-US" dirty="0"/>
            <a:t>Providers downloaded by terraform </a:t>
          </a:r>
          <a:r>
            <a:rPr lang="en-US" dirty="0" err="1"/>
            <a:t>init</a:t>
          </a:r>
          <a:r>
            <a:rPr lang="en-US" dirty="0"/>
            <a:t> are only installed for the current working directory</a:t>
          </a:r>
        </a:p>
      </dgm:t>
    </dgm:pt>
    <dgm:pt modelId="{1FC5F06B-3614-49C0-BFC7-604B64AE1D19}" type="parTrans" cxnId="{CC4222C2-8562-4671-AD9F-95E6ED97F855}">
      <dgm:prSet/>
      <dgm:spPr/>
      <dgm:t>
        <a:bodyPr/>
        <a:lstStyle/>
        <a:p>
          <a:endParaRPr lang="en-US"/>
        </a:p>
      </dgm:t>
    </dgm:pt>
    <dgm:pt modelId="{2C6AE46F-EC2B-4368-95BC-C1D47CAFD212}" type="sibTrans" cxnId="{CC4222C2-8562-4671-AD9F-95E6ED97F855}">
      <dgm:prSet/>
      <dgm:spPr/>
      <dgm:t>
        <a:bodyPr/>
        <a:lstStyle/>
        <a:p>
          <a:endParaRPr lang="en-US"/>
        </a:p>
      </dgm:t>
    </dgm:pt>
    <dgm:pt modelId="{58B42919-622C-4078-A60D-437D02C93A4C}">
      <dgm:prSet/>
      <dgm:spPr/>
      <dgm:t>
        <a:bodyPr/>
        <a:lstStyle/>
        <a:p>
          <a:r>
            <a:rPr lang="en-US" dirty="0"/>
            <a:t>Other working directories can have their own installed provider plugins, which might be different versions</a:t>
          </a:r>
        </a:p>
      </dgm:t>
    </dgm:pt>
    <dgm:pt modelId="{0AFC5D84-217D-4716-9CBB-7AFDA4164E83}" type="parTrans" cxnId="{913165A2-8689-48A0-A4F3-F93727E48EB4}">
      <dgm:prSet/>
      <dgm:spPr/>
      <dgm:t>
        <a:bodyPr/>
        <a:lstStyle/>
        <a:p>
          <a:endParaRPr lang="en-US"/>
        </a:p>
      </dgm:t>
    </dgm:pt>
    <dgm:pt modelId="{E1903148-0C56-4C95-BD5F-8BC979456EED}" type="sibTrans" cxnId="{913165A2-8689-48A0-A4F3-F93727E48EB4}">
      <dgm:prSet/>
      <dgm:spPr/>
      <dgm:t>
        <a:bodyPr/>
        <a:lstStyle/>
        <a:p>
          <a:endParaRPr lang="en-US"/>
        </a:p>
      </dgm:t>
    </dgm:pt>
    <dgm:pt modelId="{F6F3F55C-0B66-3743-86DD-C0A80721662E}" type="pres">
      <dgm:prSet presAssocID="{3B514D5B-7564-481F-9EC5-03DE87DD3C37}" presName="Name0" presStyleCnt="0">
        <dgm:presLayoutVars>
          <dgm:dir/>
          <dgm:animLvl val="lvl"/>
          <dgm:resizeHandles val="exact"/>
        </dgm:presLayoutVars>
      </dgm:prSet>
      <dgm:spPr/>
    </dgm:pt>
    <dgm:pt modelId="{2CB2471D-032A-2241-9AF5-C7E1C2D1CA8B}" type="pres">
      <dgm:prSet presAssocID="{B28BC151-794E-4FBF-8CCF-203B1BF8A509}" presName="linNode" presStyleCnt="0"/>
      <dgm:spPr/>
    </dgm:pt>
    <dgm:pt modelId="{8C5CF987-5570-9941-ACB9-3D1A4AADB321}" type="pres">
      <dgm:prSet presAssocID="{B28BC151-794E-4FBF-8CCF-203B1BF8A509}" presName="parentText" presStyleLbl="node1" presStyleIdx="0" presStyleCnt="3">
        <dgm:presLayoutVars>
          <dgm:chMax val="1"/>
          <dgm:bulletEnabled val="1"/>
        </dgm:presLayoutVars>
      </dgm:prSet>
      <dgm:spPr/>
    </dgm:pt>
    <dgm:pt modelId="{7200E756-7C05-9B46-AA1B-2E5DABF0D172}" type="pres">
      <dgm:prSet presAssocID="{B28BC151-794E-4FBF-8CCF-203B1BF8A509}" presName="descendantText" presStyleLbl="alignAccFollowNode1" presStyleIdx="0" presStyleCnt="3">
        <dgm:presLayoutVars>
          <dgm:bulletEnabled val="1"/>
        </dgm:presLayoutVars>
      </dgm:prSet>
      <dgm:spPr/>
    </dgm:pt>
    <dgm:pt modelId="{15AAE032-2D36-FF46-8229-D4ECBE899967}" type="pres">
      <dgm:prSet presAssocID="{FBE9601B-2E8D-4FA8-84A3-6D15E5B2C5C6}" presName="sp" presStyleCnt="0"/>
      <dgm:spPr/>
    </dgm:pt>
    <dgm:pt modelId="{BD78D126-2B8B-4140-BAEB-E4E2A49ED3B8}" type="pres">
      <dgm:prSet presAssocID="{FA30E14D-8609-483B-B523-AA545E4B4789}" presName="linNode" presStyleCnt="0"/>
      <dgm:spPr/>
    </dgm:pt>
    <dgm:pt modelId="{21C419AF-6828-384C-AC55-90CD0EA290E4}" type="pres">
      <dgm:prSet presAssocID="{FA30E14D-8609-483B-B523-AA545E4B4789}" presName="parentText" presStyleLbl="node1" presStyleIdx="1" presStyleCnt="3">
        <dgm:presLayoutVars>
          <dgm:chMax val="1"/>
          <dgm:bulletEnabled val="1"/>
        </dgm:presLayoutVars>
      </dgm:prSet>
      <dgm:spPr/>
    </dgm:pt>
    <dgm:pt modelId="{4F75F2DB-C2D0-7E41-845D-1829C5CBEDCE}" type="pres">
      <dgm:prSet presAssocID="{FA30E14D-8609-483B-B523-AA545E4B4789}" presName="descendantText" presStyleLbl="alignAccFollowNode1" presStyleIdx="1" presStyleCnt="3">
        <dgm:presLayoutVars>
          <dgm:bulletEnabled val="1"/>
        </dgm:presLayoutVars>
      </dgm:prSet>
      <dgm:spPr/>
    </dgm:pt>
    <dgm:pt modelId="{D77272A7-D819-3C43-88D9-01D6510E471A}" type="pres">
      <dgm:prSet presAssocID="{8D4EAFD9-43AC-4B37-A810-085CAB5489FF}" presName="sp" presStyleCnt="0"/>
      <dgm:spPr/>
    </dgm:pt>
    <dgm:pt modelId="{DE50CDE7-E8F7-8342-821A-E8968803E1FE}" type="pres">
      <dgm:prSet presAssocID="{A6C85067-1B9E-47CF-A157-076BBD5B6707}" presName="linNode" presStyleCnt="0"/>
      <dgm:spPr/>
    </dgm:pt>
    <dgm:pt modelId="{CC9DC377-6BC7-DB4C-A7AB-4B505FA27039}" type="pres">
      <dgm:prSet presAssocID="{A6C85067-1B9E-47CF-A157-076BBD5B6707}" presName="parentText" presStyleLbl="node1" presStyleIdx="2" presStyleCnt="3">
        <dgm:presLayoutVars>
          <dgm:chMax val="1"/>
          <dgm:bulletEnabled val="1"/>
        </dgm:presLayoutVars>
      </dgm:prSet>
      <dgm:spPr/>
    </dgm:pt>
    <dgm:pt modelId="{84003553-C591-B045-8AB6-DE3C6078AB4A}" type="pres">
      <dgm:prSet presAssocID="{A6C85067-1B9E-47CF-A157-076BBD5B6707}" presName="descendantText" presStyleLbl="alignAccFollowNode1" presStyleIdx="2" presStyleCnt="3">
        <dgm:presLayoutVars>
          <dgm:bulletEnabled val="1"/>
        </dgm:presLayoutVars>
      </dgm:prSet>
      <dgm:spPr/>
    </dgm:pt>
  </dgm:ptLst>
  <dgm:cxnLst>
    <dgm:cxn modelId="{55F5FD0E-9EF9-E84F-B2DB-C2D880D6DD3A}" type="presOf" srcId="{FA30E14D-8609-483B-B523-AA545E4B4789}" destId="{21C419AF-6828-384C-AC55-90CD0EA290E4}" srcOrd="0" destOrd="0" presId="urn:microsoft.com/office/officeart/2005/8/layout/vList5"/>
    <dgm:cxn modelId="{72D2E421-4CBB-43C7-94FE-12FFD5368AE3}" srcId="{3B514D5B-7564-481F-9EC5-03DE87DD3C37}" destId="{FA30E14D-8609-483B-B523-AA545E4B4789}" srcOrd="1" destOrd="0" parTransId="{23377D58-CF63-4E70-9DF7-FDAACB9F7C42}" sibTransId="{8D4EAFD9-43AC-4B37-A810-085CAB5489FF}"/>
    <dgm:cxn modelId="{093D7F54-4632-BB48-A9D7-BF98122349A5}" type="presOf" srcId="{3B514D5B-7564-481F-9EC5-03DE87DD3C37}" destId="{F6F3F55C-0B66-3743-86DD-C0A80721662E}" srcOrd="0" destOrd="0" presId="urn:microsoft.com/office/officeart/2005/8/layout/vList5"/>
    <dgm:cxn modelId="{17BD5B55-E690-4E95-9539-D8271DB5B97D}" srcId="{FA30E14D-8609-483B-B523-AA545E4B4789}" destId="{E753C1C2-6075-4F0A-8A70-230703641B7A}" srcOrd="0" destOrd="0" parTransId="{D524F44B-836D-4EEC-AE69-1E34D4521A3B}" sibTransId="{9F6EA190-10BB-4151-8C32-D486DBE80D69}"/>
    <dgm:cxn modelId="{F1627962-5EE5-7547-9719-0BFBEFA286AB}" type="presOf" srcId="{B28BC151-794E-4FBF-8CCF-203B1BF8A509}" destId="{8C5CF987-5570-9941-ACB9-3D1A4AADB321}" srcOrd="0" destOrd="0" presId="urn:microsoft.com/office/officeart/2005/8/layout/vList5"/>
    <dgm:cxn modelId="{FBDCAF6E-A6C0-404C-8885-CA0FBE398C3A}" type="presOf" srcId="{58B42919-622C-4078-A60D-437D02C93A4C}" destId="{84003553-C591-B045-8AB6-DE3C6078AB4A}" srcOrd="0" destOrd="0" presId="urn:microsoft.com/office/officeart/2005/8/layout/vList5"/>
    <dgm:cxn modelId="{913165A2-8689-48A0-A4F3-F93727E48EB4}" srcId="{A6C85067-1B9E-47CF-A157-076BBD5B6707}" destId="{58B42919-622C-4078-A60D-437D02C93A4C}" srcOrd="0" destOrd="0" parTransId="{0AFC5D84-217D-4716-9CBB-7AFDA4164E83}" sibTransId="{E1903148-0C56-4C95-BD5F-8BC979456EED}"/>
    <dgm:cxn modelId="{C7549BA6-13F3-4F50-8B03-812D530FD81A}" srcId="{B28BC151-794E-4FBF-8CCF-203B1BF8A509}" destId="{718728A9-1603-45B9-A1F7-8961B393DAA7}" srcOrd="0" destOrd="0" parTransId="{3770847F-A134-4C0A-83FD-B601FF6C5930}" sibTransId="{1D2E1939-A517-415E-97AB-D09DFD10D574}"/>
    <dgm:cxn modelId="{8EE9BFAA-EC3F-E448-BCD8-6D76CC8ED776}" type="presOf" srcId="{E753C1C2-6075-4F0A-8A70-230703641B7A}" destId="{4F75F2DB-C2D0-7E41-845D-1829C5CBEDCE}" srcOrd="0" destOrd="0" presId="urn:microsoft.com/office/officeart/2005/8/layout/vList5"/>
    <dgm:cxn modelId="{CC4222C2-8562-4671-AD9F-95E6ED97F855}" srcId="{3B514D5B-7564-481F-9EC5-03DE87DD3C37}" destId="{A6C85067-1B9E-47CF-A157-076BBD5B6707}" srcOrd="2" destOrd="0" parTransId="{1FC5F06B-3614-49C0-BFC7-604B64AE1D19}" sibTransId="{2C6AE46F-EC2B-4368-95BC-C1D47CAFD212}"/>
    <dgm:cxn modelId="{E71AECCB-1050-0040-A657-0FA5478836A5}" type="presOf" srcId="{718728A9-1603-45B9-A1F7-8961B393DAA7}" destId="{7200E756-7C05-9B46-AA1B-2E5DABF0D172}" srcOrd="0" destOrd="0" presId="urn:microsoft.com/office/officeart/2005/8/layout/vList5"/>
    <dgm:cxn modelId="{2AC403E5-17EC-914B-A606-979D3F50E118}" type="presOf" srcId="{A6C85067-1B9E-47CF-A157-076BBD5B6707}" destId="{CC9DC377-6BC7-DB4C-A7AB-4B505FA27039}" srcOrd="0" destOrd="0" presId="urn:microsoft.com/office/officeart/2005/8/layout/vList5"/>
    <dgm:cxn modelId="{70345EFE-4D7C-48EF-A177-AE2B22B9B810}" srcId="{3B514D5B-7564-481F-9EC5-03DE87DD3C37}" destId="{B28BC151-794E-4FBF-8CCF-203B1BF8A509}" srcOrd="0" destOrd="0" parTransId="{A5B6922C-6208-464F-BE64-330EBC6C9AAA}" sibTransId="{FBE9601B-2E8D-4FA8-84A3-6D15E5B2C5C6}"/>
    <dgm:cxn modelId="{02BFB60B-825D-EC46-BDBE-F498AD9FAEDD}" type="presParOf" srcId="{F6F3F55C-0B66-3743-86DD-C0A80721662E}" destId="{2CB2471D-032A-2241-9AF5-C7E1C2D1CA8B}" srcOrd="0" destOrd="0" presId="urn:microsoft.com/office/officeart/2005/8/layout/vList5"/>
    <dgm:cxn modelId="{EE99221F-4C0C-7E48-8345-16F017F66667}" type="presParOf" srcId="{2CB2471D-032A-2241-9AF5-C7E1C2D1CA8B}" destId="{8C5CF987-5570-9941-ACB9-3D1A4AADB321}" srcOrd="0" destOrd="0" presId="urn:microsoft.com/office/officeart/2005/8/layout/vList5"/>
    <dgm:cxn modelId="{2C5A8A3F-900F-AC49-8C83-E975AD4E9889}" type="presParOf" srcId="{2CB2471D-032A-2241-9AF5-C7E1C2D1CA8B}" destId="{7200E756-7C05-9B46-AA1B-2E5DABF0D172}" srcOrd="1" destOrd="0" presId="urn:microsoft.com/office/officeart/2005/8/layout/vList5"/>
    <dgm:cxn modelId="{C7C27319-9ABD-C945-B7E6-B7171689FC7D}" type="presParOf" srcId="{F6F3F55C-0B66-3743-86DD-C0A80721662E}" destId="{15AAE032-2D36-FF46-8229-D4ECBE899967}" srcOrd="1" destOrd="0" presId="urn:microsoft.com/office/officeart/2005/8/layout/vList5"/>
    <dgm:cxn modelId="{25882730-02A9-7347-9A24-A633BBC9F67A}" type="presParOf" srcId="{F6F3F55C-0B66-3743-86DD-C0A80721662E}" destId="{BD78D126-2B8B-4140-BAEB-E4E2A49ED3B8}" srcOrd="2" destOrd="0" presId="urn:microsoft.com/office/officeart/2005/8/layout/vList5"/>
    <dgm:cxn modelId="{CBE2E94F-9829-464F-BE4B-40F7279CB87E}" type="presParOf" srcId="{BD78D126-2B8B-4140-BAEB-E4E2A49ED3B8}" destId="{21C419AF-6828-384C-AC55-90CD0EA290E4}" srcOrd="0" destOrd="0" presId="urn:microsoft.com/office/officeart/2005/8/layout/vList5"/>
    <dgm:cxn modelId="{857824F7-CEDB-7546-BC95-54678261ADEA}" type="presParOf" srcId="{BD78D126-2B8B-4140-BAEB-E4E2A49ED3B8}" destId="{4F75F2DB-C2D0-7E41-845D-1829C5CBEDCE}" srcOrd="1" destOrd="0" presId="urn:microsoft.com/office/officeart/2005/8/layout/vList5"/>
    <dgm:cxn modelId="{7D16B251-237E-0744-9D88-BE7F6B4E3349}" type="presParOf" srcId="{F6F3F55C-0B66-3743-86DD-C0A80721662E}" destId="{D77272A7-D819-3C43-88D9-01D6510E471A}" srcOrd="3" destOrd="0" presId="urn:microsoft.com/office/officeart/2005/8/layout/vList5"/>
    <dgm:cxn modelId="{E14FCA0A-0C54-B64D-8ACD-B8E4040B6B51}" type="presParOf" srcId="{F6F3F55C-0B66-3743-86DD-C0A80721662E}" destId="{DE50CDE7-E8F7-8342-821A-E8968803E1FE}" srcOrd="4" destOrd="0" presId="urn:microsoft.com/office/officeart/2005/8/layout/vList5"/>
    <dgm:cxn modelId="{802006F0-D6B5-8142-89EA-02DFCFF5FCDB}" type="presParOf" srcId="{DE50CDE7-E8F7-8342-821A-E8968803E1FE}" destId="{CC9DC377-6BC7-DB4C-A7AB-4B505FA27039}" srcOrd="0" destOrd="0" presId="urn:microsoft.com/office/officeart/2005/8/layout/vList5"/>
    <dgm:cxn modelId="{62E152C1-426C-BA41-BB60-C667CF734F0F}" type="presParOf" srcId="{DE50CDE7-E8F7-8342-821A-E8968803E1FE}" destId="{84003553-C591-B045-8AB6-DE3C6078AB4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341766-52A0-5D4E-B9B9-14514DAA1225}" type="doc">
      <dgm:prSet loTypeId="urn:microsoft.com/office/officeart/2005/8/layout/process1" loCatId="" qsTypeId="urn:microsoft.com/office/officeart/2005/8/quickstyle/simple1" qsCatId="simple" csTypeId="urn:microsoft.com/office/officeart/2005/8/colors/colorful5" csCatId="colorful" phldr="1"/>
      <dgm:spPr/>
    </dgm:pt>
    <dgm:pt modelId="{6DAA58B0-11C9-FF4A-86F2-7BAA6FAB7804}">
      <dgm:prSet phldrT="[Text]"/>
      <dgm:spPr/>
      <dgm:t>
        <a:bodyPr/>
        <a:lstStyle/>
        <a:p>
          <a:r>
            <a:rPr lang="en-US" dirty="0"/>
            <a:t>Init</a:t>
          </a:r>
        </a:p>
      </dgm:t>
    </dgm:pt>
    <dgm:pt modelId="{7A61CC27-5723-B344-BAA3-C62874FB0CD2}" type="parTrans" cxnId="{C03BC85A-6B34-554B-93D4-6366B04113DB}">
      <dgm:prSet/>
      <dgm:spPr/>
      <dgm:t>
        <a:bodyPr/>
        <a:lstStyle/>
        <a:p>
          <a:endParaRPr lang="en-US"/>
        </a:p>
      </dgm:t>
    </dgm:pt>
    <dgm:pt modelId="{2D221672-DB72-C640-955C-1931FFB637DB}" type="sibTrans" cxnId="{C03BC85A-6B34-554B-93D4-6366B04113DB}">
      <dgm:prSet/>
      <dgm:spPr/>
      <dgm:t>
        <a:bodyPr/>
        <a:lstStyle/>
        <a:p>
          <a:endParaRPr lang="en-US"/>
        </a:p>
      </dgm:t>
    </dgm:pt>
    <dgm:pt modelId="{134A5D92-DE12-E54D-B68D-A6A844EC897A}">
      <dgm:prSet phldrT="[Text]"/>
      <dgm:spPr/>
      <dgm:t>
        <a:bodyPr/>
        <a:lstStyle/>
        <a:p>
          <a:r>
            <a:rPr lang="en-US" dirty="0"/>
            <a:t>Plan</a:t>
          </a:r>
        </a:p>
      </dgm:t>
    </dgm:pt>
    <dgm:pt modelId="{9DD0CD8B-883B-F045-A5F9-E4348FC9A59C}" type="parTrans" cxnId="{848103EC-8230-534F-A878-AF10F8F03387}">
      <dgm:prSet/>
      <dgm:spPr/>
      <dgm:t>
        <a:bodyPr/>
        <a:lstStyle/>
        <a:p>
          <a:endParaRPr lang="en-US"/>
        </a:p>
      </dgm:t>
    </dgm:pt>
    <dgm:pt modelId="{191A2E7D-52D2-574F-834E-E19554957462}" type="sibTrans" cxnId="{848103EC-8230-534F-A878-AF10F8F03387}">
      <dgm:prSet/>
      <dgm:spPr/>
      <dgm:t>
        <a:bodyPr/>
        <a:lstStyle/>
        <a:p>
          <a:endParaRPr lang="en-US"/>
        </a:p>
      </dgm:t>
    </dgm:pt>
    <dgm:pt modelId="{B8471F79-1909-D341-95DD-B67C20044C9E}">
      <dgm:prSet phldrT="[Text]"/>
      <dgm:spPr/>
      <dgm:t>
        <a:bodyPr/>
        <a:lstStyle/>
        <a:p>
          <a:r>
            <a:rPr lang="en-US" dirty="0"/>
            <a:t>Apply</a:t>
          </a:r>
        </a:p>
      </dgm:t>
    </dgm:pt>
    <dgm:pt modelId="{3DB556E8-1ABA-3C4E-82A3-C3716BCECF84}" type="parTrans" cxnId="{5E4C762A-713D-7240-9C36-7EF71BA3605A}">
      <dgm:prSet/>
      <dgm:spPr/>
      <dgm:t>
        <a:bodyPr/>
        <a:lstStyle/>
        <a:p>
          <a:endParaRPr lang="en-US"/>
        </a:p>
      </dgm:t>
    </dgm:pt>
    <dgm:pt modelId="{FCCE3122-B11D-D94A-9080-3885633FCEB1}" type="sibTrans" cxnId="{5E4C762A-713D-7240-9C36-7EF71BA3605A}">
      <dgm:prSet/>
      <dgm:spPr/>
      <dgm:t>
        <a:bodyPr/>
        <a:lstStyle/>
        <a:p>
          <a:endParaRPr lang="en-US"/>
        </a:p>
      </dgm:t>
    </dgm:pt>
    <dgm:pt modelId="{DCDB4C9D-E80B-3246-9256-D0D45A3B6753}">
      <dgm:prSet/>
      <dgm:spPr/>
      <dgm:t>
        <a:bodyPr/>
        <a:lstStyle/>
        <a:p>
          <a:r>
            <a:rPr lang="en-US" dirty="0"/>
            <a:t>Destroy</a:t>
          </a:r>
        </a:p>
      </dgm:t>
    </dgm:pt>
    <dgm:pt modelId="{BA96D4DD-66F6-9C49-8C4E-0F7D75273A7C}" type="parTrans" cxnId="{68870C3E-356E-A94F-A98B-59F058E1E1B1}">
      <dgm:prSet/>
      <dgm:spPr/>
      <dgm:t>
        <a:bodyPr/>
        <a:lstStyle/>
        <a:p>
          <a:endParaRPr lang="en-US"/>
        </a:p>
      </dgm:t>
    </dgm:pt>
    <dgm:pt modelId="{E8A3768C-366C-9441-A546-9B47956BE4FC}" type="sibTrans" cxnId="{68870C3E-356E-A94F-A98B-59F058E1E1B1}">
      <dgm:prSet/>
      <dgm:spPr/>
      <dgm:t>
        <a:bodyPr/>
        <a:lstStyle/>
        <a:p>
          <a:endParaRPr lang="en-US"/>
        </a:p>
      </dgm:t>
    </dgm:pt>
    <dgm:pt modelId="{519550AC-1F31-854E-AE01-5794AA28D30E}" type="pres">
      <dgm:prSet presAssocID="{42341766-52A0-5D4E-B9B9-14514DAA1225}" presName="Name0" presStyleCnt="0">
        <dgm:presLayoutVars>
          <dgm:dir/>
          <dgm:resizeHandles val="exact"/>
        </dgm:presLayoutVars>
      </dgm:prSet>
      <dgm:spPr/>
    </dgm:pt>
    <dgm:pt modelId="{A921CAC6-1500-2B42-8708-6D33B21694BC}" type="pres">
      <dgm:prSet presAssocID="{6DAA58B0-11C9-FF4A-86F2-7BAA6FAB7804}" presName="node" presStyleLbl="node1" presStyleIdx="0" presStyleCnt="4">
        <dgm:presLayoutVars>
          <dgm:bulletEnabled val="1"/>
        </dgm:presLayoutVars>
      </dgm:prSet>
      <dgm:spPr/>
    </dgm:pt>
    <dgm:pt modelId="{41BCCFD0-E01C-734B-B305-FCD1A23DF3B8}" type="pres">
      <dgm:prSet presAssocID="{2D221672-DB72-C640-955C-1931FFB637DB}" presName="sibTrans" presStyleLbl="sibTrans2D1" presStyleIdx="0" presStyleCnt="3"/>
      <dgm:spPr/>
    </dgm:pt>
    <dgm:pt modelId="{C73B3BAB-15C9-8E43-BF41-970CA1D0F491}" type="pres">
      <dgm:prSet presAssocID="{2D221672-DB72-C640-955C-1931FFB637DB}" presName="connectorText" presStyleLbl="sibTrans2D1" presStyleIdx="0" presStyleCnt="3"/>
      <dgm:spPr/>
    </dgm:pt>
    <dgm:pt modelId="{8873EDD6-EA22-1141-B742-006968AA8487}" type="pres">
      <dgm:prSet presAssocID="{134A5D92-DE12-E54D-B68D-A6A844EC897A}" presName="node" presStyleLbl="node1" presStyleIdx="1" presStyleCnt="4">
        <dgm:presLayoutVars>
          <dgm:bulletEnabled val="1"/>
        </dgm:presLayoutVars>
      </dgm:prSet>
      <dgm:spPr/>
    </dgm:pt>
    <dgm:pt modelId="{F9CA770B-4B53-FE44-8ED5-4AEAA5201F71}" type="pres">
      <dgm:prSet presAssocID="{191A2E7D-52D2-574F-834E-E19554957462}" presName="sibTrans" presStyleLbl="sibTrans2D1" presStyleIdx="1" presStyleCnt="3"/>
      <dgm:spPr/>
    </dgm:pt>
    <dgm:pt modelId="{1254A434-E928-B841-A90D-7DC356D6FCB2}" type="pres">
      <dgm:prSet presAssocID="{191A2E7D-52D2-574F-834E-E19554957462}" presName="connectorText" presStyleLbl="sibTrans2D1" presStyleIdx="1" presStyleCnt="3"/>
      <dgm:spPr/>
    </dgm:pt>
    <dgm:pt modelId="{D46E9844-62DC-294C-BD70-DA0C3231B249}" type="pres">
      <dgm:prSet presAssocID="{B8471F79-1909-D341-95DD-B67C20044C9E}" presName="node" presStyleLbl="node1" presStyleIdx="2" presStyleCnt="4">
        <dgm:presLayoutVars>
          <dgm:bulletEnabled val="1"/>
        </dgm:presLayoutVars>
      </dgm:prSet>
      <dgm:spPr/>
    </dgm:pt>
    <dgm:pt modelId="{C060EBD0-2BDD-7D49-B809-041654D6A44C}" type="pres">
      <dgm:prSet presAssocID="{FCCE3122-B11D-D94A-9080-3885633FCEB1}" presName="sibTrans" presStyleLbl="sibTrans2D1" presStyleIdx="2" presStyleCnt="3"/>
      <dgm:spPr/>
    </dgm:pt>
    <dgm:pt modelId="{FF286AE0-9F9E-174B-9F2F-8A99EFD8642E}" type="pres">
      <dgm:prSet presAssocID="{FCCE3122-B11D-D94A-9080-3885633FCEB1}" presName="connectorText" presStyleLbl="sibTrans2D1" presStyleIdx="2" presStyleCnt="3"/>
      <dgm:spPr/>
    </dgm:pt>
    <dgm:pt modelId="{CB943ACB-5AE5-A84A-8F47-2E44E5D4D198}" type="pres">
      <dgm:prSet presAssocID="{DCDB4C9D-E80B-3246-9256-D0D45A3B6753}" presName="node" presStyleLbl="node1" presStyleIdx="3" presStyleCnt="4">
        <dgm:presLayoutVars>
          <dgm:bulletEnabled val="1"/>
        </dgm:presLayoutVars>
      </dgm:prSet>
      <dgm:spPr/>
    </dgm:pt>
  </dgm:ptLst>
  <dgm:cxnLst>
    <dgm:cxn modelId="{20BAF312-3D35-8B4F-8FDA-D5A86A413D6E}" type="presOf" srcId="{FCCE3122-B11D-D94A-9080-3885633FCEB1}" destId="{C060EBD0-2BDD-7D49-B809-041654D6A44C}" srcOrd="0" destOrd="0" presId="urn:microsoft.com/office/officeart/2005/8/layout/process1"/>
    <dgm:cxn modelId="{CBB10E26-7627-E241-84B6-2BC633BFC8E2}" type="presOf" srcId="{B8471F79-1909-D341-95DD-B67C20044C9E}" destId="{D46E9844-62DC-294C-BD70-DA0C3231B249}" srcOrd="0" destOrd="0" presId="urn:microsoft.com/office/officeart/2005/8/layout/process1"/>
    <dgm:cxn modelId="{5E4C762A-713D-7240-9C36-7EF71BA3605A}" srcId="{42341766-52A0-5D4E-B9B9-14514DAA1225}" destId="{B8471F79-1909-D341-95DD-B67C20044C9E}" srcOrd="2" destOrd="0" parTransId="{3DB556E8-1ABA-3C4E-82A3-C3716BCECF84}" sibTransId="{FCCE3122-B11D-D94A-9080-3885633FCEB1}"/>
    <dgm:cxn modelId="{44AAF62A-C1EA-244B-B070-70ABD769828E}" type="presOf" srcId="{134A5D92-DE12-E54D-B68D-A6A844EC897A}" destId="{8873EDD6-EA22-1141-B742-006968AA8487}" srcOrd="0" destOrd="0" presId="urn:microsoft.com/office/officeart/2005/8/layout/process1"/>
    <dgm:cxn modelId="{68870C3E-356E-A94F-A98B-59F058E1E1B1}" srcId="{42341766-52A0-5D4E-B9B9-14514DAA1225}" destId="{DCDB4C9D-E80B-3246-9256-D0D45A3B6753}" srcOrd="3" destOrd="0" parTransId="{BA96D4DD-66F6-9C49-8C4E-0F7D75273A7C}" sibTransId="{E8A3768C-366C-9441-A546-9B47956BE4FC}"/>
    <dgm:cxn modelId="{2A956952-29A2-FF4A-B854-6BBE4638392E}" type="presOf" srcId="{42341766-52A0-5D4E-B9B9-14514DAA1225}" destId="{519550AC-1F31-854E-AE01-5794AA28D30E}" srcOrd="0" destOrd="0" presId="urn:microsoft.com/office/officeart/2005/8/layout/process1"/>
    <dgm:cxn modelId="{C03BC85A-6B34-554B-93D4-6366B04113DB}" srcId="{42341766-52A0-5D4E-B9B9-14514DAA1225}" destId="{6DAA58B0-11C9-FF4A-86F2-7BAA6FAB7804}" srcOrd="0" destOrd="0" parTransId="{7A61CC27-5723-B344-BAA3-C62874FB0CD2}" sibTransId="{2D221672-DB72-C640-955C-1931FFB637DB}"/>
    <dgm:cxn modelId="{BAF0F970-5DCC-4B44-9E1A-86029EEF6577}" type="presOf" srcId="{2D221672-DB72-C640-955C-1931FFB637DB}" destId="{C73B3BAB-15C9-8E43-BF41-970CA1D0F491}" srcOrd="1" destOrd="0" presId="urn:microsoft.com/office/officeart/2005/8/layout/process1"/>
    <dgm:cxn modelId="{F9D6A188-4785-4C47-86C1-6250D53E5E10}" type="presOf" srcId="{6DAA58B0-11C9-FF4A-86F2-7BAA6FAB7804}" destId="{A921CAC6-1500-2B42-8708-6D33B21694BC}" srcOrd="0" destOrd="0" presId="urn:microsoft.com/office/officeart/2005/8/layout/process1"/>
    <dgm:cxn modelId="{CBD9328F-A1E5-3048-9D7F-9DB37B17FD3D}" type="presOf" srcId="{FCCE3122-B11D-D94A-9080-3885633FCEB1}" destId="{FF286AE0-9F9E-174B-9F2F-8A99EFD8642E}" srcOrd="1" destOrd="0" presId="urn:microsoft.com/office/officeart/2005/8/layout/process1"/>
    <dgm:cxn modelId="{C669E2BA-5436-F64F-82B5-BFFDB2661D17}" type="presOf" srcId="{191A2E7D-52D2-574F-834E-E19554957462}" destId="{1254A434-E928-B841-A90D-7DC356D6FCB2}" srcOrd="1" destOrd="0" presId="urn:microsoft.com/office/officeart/2005/8/layout/process1"/>
    <dgm:cxn modelId="{935C29E3-9AE0-BA47-98E6-8B408834AC4A}" type="presOf" srcId="{191A2E7D-52D2-574F-834E-E19554957462}" destId="{F9CA770B-4B53-FE44-8ED5-4AEAA5201F71}" srcOrd="0" destOrd="0" presId="urn:microsoft.com/office/officeart/2005/8/layout/process1"/>
    <dgm:cxn modelId="{968DF8E5-9164-7146-9A38-C8E165F6C57B}" type="presOf" srcId="{2D221672-DB72-C640-955C-1931FFB637DB}" destId="{41BCCFD0-E01C-734B-B305-FCD1A23DF3B8}" srcOrd="0" destOrd="0" presId="urn:microsoft.com/office/officeart/2005/8/layout/process1"/>
    <dgm:cxn modelId="{848103EC-8230-534F-A878-AF10F8F03387}" srcId="{42341766-52A0-5D4E-B9B9-14514DAA1225}" destId="{134A5D92-DE12-E54D-B68D-A6A844EC897A}" srcOrd="1" destOrd="0" parTransId="{9DD0CD8B-883B-F045-A5F9-E4348FC9A59C}" sibTransId="{191A2E7D-52D2-574F-834E-E19554957462}"/>
    <dgm:cxn modelId="{2783CFEE-F439-3642-8952-0EB5ABA8A735}" type="presOf" srcId="{DCDB4C9D-E80B-3246-9256-D0D45A3B6753}" destId="{CB943ACB-5AE5-A84A-8F47-2E44E5D4D198}" srcOrd="0" destOrd="0" presId="urn:microsoft.com/office/officeart/2005/8/layout/process1"/>
    <dgm:cxn modelId="{9514CFD2-D862-4F41-AFB3-70E002DCAC1E}" type="presParOf" srcId="{519550AC-1F31-854E-AE01-5794AA28D30E}" destId="{A921CAC6-1500-2B42-8708-6D33B21694BC}" srcOrd="0" destOrd="0" presId="urn:microsoft.com/office/officeart/2005/8/layout/process1"/>
    <dgm:cxn modelId="{1E11DFBE-DC87-EA4E-ADBF-08F7CA5EF463}" type="presParOf" srcId="{519550AC-1F31-854E-AE01-5794AA28D30E}" destId="{41BCCFD0-E01C-734B-B305-FCD1A23DF3B8}" srcOrd="1" destOrd="0" presId="urn:microsoft.com/office/officeart/2005/8/layout/process1"/>
    <dgm:cxn modelId="{F0CCE6F0-E3D8-C74D-A532-F9DE242F9FAA}" type="presParOf" srcId="{41BCCFD0-E01C-734B-B305-FCD1A23DF3B8}" destId="{C73B3BAB-15C9-8E43-BF41-970CA1D0F491}" srcOrd="0" destOrd="0" presId="urn:microsoft.com/office/officeart/2005/8/layout/process1"/>
    <dgm:cxn modelId="{A2048AB3-5A7D-764A-AA29-04294AB2CB26}" type="presParOf" srcId="{519550AC-1F31-854E-AE01-5794AA28D30E}" destId="{8873EDD6-EA22-1141-B742-006968AA8487}" srcOrd="2" destOrd="0" presId="urn:microsoft.com/office/officeart/2005/8/layout/process1"/>
    <dgm:cxn modelId="{771FB43F-A3E3-7449-9A92-3C18BBD663D1}" type="presParOf" srcId="{519550AC-1F31-854E-AE01-5794AA28D30E}" destId="{F9CA770B-4B53-FE44-8ED5-4AEAA5201F71}" srcOrd="3" destOrd="0" presId="urn:microsoft.com/office/officeart/2005/8/layout/process1"/>
    <dgm:cxn modelId="{24C2947E-FD5D-8748-AFFF-EBA3E542F224}" type="presParOf" srcId="{F9CA770B-4B53-FE44-8ED5-4AEAA5201F71}" destId="{1254A434-E928-B841-A90D-7DC356D6FCB2}" srcOrd="0" destOrd="0" presId="urn:microsoft.com/office/officeart/2005/8/layout/process1"/>
    <dgm:cxn modelId="{AC67DD16-4E6C-5644-85A5-7C4567273758}" type="presParOf" srcId="{519550AC-1F31-854E-AE01-5794AA28D30E}" destId="{D46E9844-62DC-294C-BD70-DA0C3231B249}" srcOrd="4" destOrd="0" presId="urn:microsoft.com/office/officeart/2005/8/layout/process1"/>
    <dgm:cxn modelId="{31CF969D-E112-644A-B381-2FBF176AFA09}" type="presParOf" srcId="{519550AC-1F31-854E-AE01-5794AA28D30E}" destId="{C060EBD0-2BDD-7D49-B809-041654D6A44C}" srcOrd="5" destOrd="0" presId="urn:microsoft.com/office/officeart/2005/8/layout/process1"/>
    <dgm:cxn modelId="{F742FD46-0477-D84F-A5EC-A90B351633F8}" type="presParOf" srcId="{C060EBD0-2BDD-7D49-B809-041654D6A44C}" destId="{FF286AE0-9F9E-174B-9F2F-8A99EFD8642E}" srcOrd="0" destOrd="0" presId="urn:microsoft.com/office/officeart/2005/8/layout/process1"/>
    <dgm:cxn modelId="{FCF12F43-ED71-F74B-BF02-83118D7251DD}" type="presParOf" srcId="{519550AC-1F31-854E-AE01-5794AA28D30E}" destId="{CB943ACB-5AE5-A84A-8F47-2E44E5D4D198}"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4462344-0704-4A5F-8F05-56D756DB7CB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95A0B70-3F0F-4064-A0F7-F4671F89A4B7}">
      <dgm:prSet/>
      <dgm:spPr/>
      <dgm:t>
        <a:bodyPr/>
        <a:lstStyle/>
        <a:p>
          <a:r>
            <a:rPr lang="en-US"/>
            <a:t>All Security Operations infrastructure</a:t>
          </a:r>
        </a:p>
      </dgm:t>
    </dgm:pt>
    <dgm:pt modelId="{B87E30EC-38F0-41C9-AB89-F42188AF52BE}" type="parTrans" cxnId="{C5B6A995-96B2-40F9-B171-9B1AE9E45223}">
      <dgm:prSet/>
      <dgm:spPr/>
      <dgm:t>
        <a:bodyPr/>
        <a:lstStyle/>
        <a:p>
          <a:endParaRPr lang="en-US"/>
        </a:p>
      </dgm:t>
    </dgm:pt>
    <dgm:pt modelId="{59C2DF5E-55C3-4E48-B5F7-E0D68C40C52C}" type="sibTrans" cxnId="{C5B6A995-96B2-40F9-B171-9B1AE9E45223}">
      <dgm:prSet/>
      <dgm:spPr/>
      <dgm:t>
        <a:bodyPr/>
        <a:lstStyle/>
        <a:p>
          <a:endParaRPr lang="en-US"/>
        </a:p>
      </dgm:t>
    </dgm:pt>
    <dgm:pt modelId="{183CCFB6-8821-4C28-A35D-33B572EBC461}">
      <dgm:prSet/>
      <dgm:spPr/>
      <dgm:t>
        <a:bodyPr/>
        <a:lstStyle/>
        <a:p>
          <a:r>
            <a:rPr lang="en-US"/>
            <a:t>Splunk Attack Range</a:t>
          </a:r>
        </a:p>
      </dgm:t>
    </dgm:pt>
    <dgm:pt modelId="{800A5E5F-BC47-4098-92BE-F29BC2868ED2}" type="parTrans" cxnId="{5545194D-E566-406A-97DA-9C5ECFA2F11A}">
      <dgm:prSet/>
      <dgm:spPr/>
      <dgm:t>
        <a:bodyPr/>
        <a:lstStyle/>
        <a:p>
          <a:endParaRPr lang="en-US"/>
        </a:p>
      </dgm:t>
    </dgm:pt>
    <dgm:pt modelId="{3252E0D0-BCF8-4E04-9353-010736831D94}" type="sibTrans" cxnId="{5545194D-E566-406A-97DA-9C5ECFA2F11A}">
      <dgm:prSet/>
      <dgm:spPr/>
      <dgm:t>
        <a:bodyPr/>
        <a:lstStyle/>
        <a:p>
          <a:endParaRPr lang="en-US"/>
        </a:p>
      </dgm:t>
    </dgm:pt>
    <dgm:pt modelId="{093B40B2-FBE5-475D-BF7F-FC575E64BF69}">
      <dgm:prSet/>
      <dgm:spPr/>
      <dgm:t>
        <a:bodyPr/>
        <a:lstStyle/>
        <a:p>
          <a:r>
            <a:rPr lang="en-US"/>
            <a:t>Automated security control regression testing</a:t>
          </a:r>
        </a:p>
      </dgm:t>
    </dgm:pt>
    <dgm:pt modelId="{9989DA3F-EEDD-41CE-B4A0-2F9531E73418}" type="parTrans" cxnId="{982DA9E0-08BE-43FA-9656-206E5E640A7B}">
      <dgm:prSet/>
      <dgm:spPr/>
      <dgm:t>
        <a:bodyPr/>
        <a:lstStyle/>
        <a:p>
          <a:endParaRPr lang="en-US"/>
        </a:p>
      </dgm:t>
    </dgm:pt>
    <dgm:pt modelId="{8A055139-254E-406B-945E-02EA4FE531DF}" type="sibTrans" cxnId="{982DA9E0-08BE-43FA-9656-206E5E640A7B}">
      <dgm:prSet/>
      <dgm:spPr/>
      <dgm:t>
        <a:bodyPr/>
        <a:lstStyle/>
        <a:p>
          <a:endParaRPr lang="en-US"/>
        </a:p>
      </dgm:t>
    </dgm:pt>
    <dgm:pt modelId="{42AFCA4E-78B3-42CF-9FD8-B82E9F5E2073}" type="pres">
      <dgm:prSet presAssocID="{94462344-0704-4A5F-8F05-56D756DB7CB1}" presName="root" presStyleCnt="0">
        <dgm:presLayoutVars>
          <dgm:dir/>
          <dgm:resizeHandles val="exact"/>
        </dgm:presLayoutVars>
      </dgm:prSet>
      <dgm:spPr/>
    </dgm:pt>
    <dgm:pt modelId="{635E8EF4-A47C-4799-AAD2-BD609B310971}" type="pres">
      <dgm:prSet presAssocID="{995A0B70-3F0F-4064-A0F7-F4671F89A4B7}" presName="compNode" presStyleCnt="0"/>
      <dgm:spPr/>
    </dgm:pt>
    <dgm:pt modelId="{7BCA7F0A-00A8-4D75-B70E-B19967870E28}" type="pres">
      <dgm:prSet presAssocID="{995A0B70-3F0F-4064-A0F7-F4671F89A4B7}" presName="bgRect" presStyleLbl="bgShp" presStyleIdx="0" presStyleCnt="3"/>
      <dgm:spPr/>
    </dgm:pt>
    <dgm:pt modelId="{E3C06DE2-9A88-4BEB-9DCB-CAF8D0CEC299}" type="pres">
      <dgm:prSet presAssocID="{995A0B70-3F0F-4064-A0F7-F4671F89A4B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9BC6114C-3865-4AB1-A2C5-D4E8A13EBE3E}" type="pres">
      <dgm:prSet presAssocID="{995A0B70-3F0F-4064-A0F7-F4671F89A4B7}" presName="spaceRect" presStyleCnt="0"/>
      <dgm:spPr/>
    </dgm:pt>
    <dgm:pt modelId="{C2C3347D-AE32-4830-85F7-A48DBA579AFB}" type="pres">
      <dgm:prSet presAssocID="{995A0B70-3F0F-4064-A0F7-F4671F89A4B7}" presName="parTx" presStyleLbl="revTx" presStyleIdx="0" presStyleCnt="3">
        <dgm:presLayoutVars>
          <dgm:chMax val="0"/>
          <dgm:chPref val="0"/>
        </dgm:presLayoutVars>
      </dgm:prSet>
      <dgm:spPr/>
    </dgm:pt>
    <dgm:pt modelId="{C2E8898F-8395-43C9-B8EB-AF89646B2DD4}" type="pres">
      <dgm:prSet presAssocID="{59C2DF5E-55C3-4E48-B5F7-E0D68C40C52C}" presName="sibTrans" presStyleCnt="0"/>
      <dgm:spPr/>
    </dgm:pt>
    <dgm:pt modelId="{B109C42C-5F98-4C3C-92D0-B2338B8D3611}" type="pres">
      <dgm:prSet presAssocID="{183CCFB6-8821-4C28-A35D-33B572EBC461}" presName="compNode" presStyleCnt="0"/>
      <dgm:spPr/>
    </dgm:pt>
    <dgm:pt modelId="{8D0EF05D-7CEC-49CD-94E0-45F20262EDF5}" type="pres">
      <dgm:prSet presAssocID="{183CCFB6-8821-4C28-A35D-33B572EBC461}" presName="bgRect" presStyleLbl="bgShp" presStyleIdx="1" presStyleCnt="3"/>
      <dgm:spPr/>
    </dgm:pt>
    <dgm:pt modelId="{8EA538BE-E035-451F-97C1-AD6122874EA6}" type="pres">
      <dgm:prSet presAssocID="{183CCFB6-8821-4C28-A35D-33B572EBC46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EBA9450B-ADBC-4BA7-803B-F9F46DD3FFD7}" type="pres">
      <dgm:prSet presAssocID="{183CCFB6-8821-4C28-A35D-33B572EBC461}" presName="spaceRect" presStyleCnt="0"/>
      <dgm:spPr/>
    </dgm:pt>
    <dgm:pt modelId="{B27AFCB9-1F31-49DD-9B77-A366B7804842}" type="pres">
      <dgm:prSet presAssocID="{183CCFB6-8821-4C28-A35D-33B572EBC461}" presName="parTx" presStyleLbl="revTx" presStyleIdx="1" presStyleCnt="3">
        <dgm:presLayoutVars>
          <dgm:chMax val="0"/>
          <dgm:chPref val="0"/>
        </dgm:presLayoutVars>
      </dgm:prSet>
      <dgm:spPr/>
    </dgm:pt>
    <dgm:pt modelId="{440F3860-BDC3-46F1-ADEF-487E9FDC67B2}" type="pres">
      <dgm:prSet presAssocID="{3252E0D0-BCF8-4E04-9353-010736831D94}" presName="sibTrans" presStyleCnt="0"/>
      <dgm:spPr/>
    </dgm:pt>
    <dgm:pt modelId="{C839E50A-B186-410C-9992-2A63432B9081}" type="pres">
      <dgm:prSet presAssocID="{093B40B2-FBE5-475D-BF7F-FC575E64BF69}" presName="compNode" presStyleCnt="0"/>
      <dgm:spPr/>
    </dgm:pt>
    <dgm:pt modelId="{3F8E6C08-30C2-40DE-8E5A-4472D169B755}" type="pres">
      <dgm:prSet presAssocID="{093B40B2-FBE5-475D-BF7F-FC575E64BF69}" presName="bgRect" presStyleLbl="bgShp" presStyleIdx="2" presStyleCnt="3"/>
      <dgm:spPr/>
    </dgm:pt>
    <dgm:pt modelId="{261FC104-AEC3-44F8-9B69-97844CBC20B1}" type="pres">
      <dgm:prSet presAssocID="{093B40B2-FBE5-475D-BF7F-FC575E64BF6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AE85D186-F93D-4A06-BDBB-90D5A69F8DE3}" type="pres">
      <dgm:prSet presAssocID="{093B40B2-FBE5-475D-BF7F-FC575E64BF69}" presName="spaceRect" presStyleCnt="0"/>
      <dgm:spPr/>
    </dgm:pt>
    <dgm:pt modelId="{820BAA20-D687-4602-8520-DF92FC770F0B}" type="pres">
      <dgm:prSet presAssocID="{093B40B2-FBE5-475D-BF7F-FC575E64BF69}" presName="parTx" presStyleLbl="revTx" presStyleIdx="2" presStyleCnt="3">
        <dgm:presLayoutVars>
          <dgm:chMax val="0"/>
          <dgm:chPref val="0"/>
        </dgm:presLayoutVars>
      </dgm:prSet>
      <dgm:spPr/>
    </dgm:pt>
  </dgm:ptLst>
  <dgm:cxnLst>
    <dgm:cxn modelId="{D1C37D28-95FE-4329-B0D0-4E4BD5545D3F}" type="presOf" srcId="{093B40B2-FBE5-475D-BF7F-FC575E64BF69}" destId="{820BAA20-D687-4602-8520-DF92FC770F0B}" srcOrd="0" destOrd="0" presId="urn:microsoft.com/office/officeart/2018/2/layout/IconVerticalSolidList"/>
    <dgm:cxn modelId="{A1B63639-0052-44CC-AB78-27D965D1300C}" type="presOf" srcId="{995A0B70-3F0F-4064-A0F7-F4671F89A4B7}" destId="{C2C3347D-AE32-4830-85F7-A48DBA579AFB}" srcOrd="0" destOrd="0" presId="urn:microsoft.com/office/officeart/2018/2/layout/IconVerticalSolidList"/>
    <dgm:cxn modelId="{5545194D-E566-406A-97DA-9C5ECFA2F11A}" srcId="{94462344-0704-4A5F-8F05-56D756DB7CB1}" destId="{183CCFB6-8821-4C28-A35D-33B572EBC461}" srcOrd="1" destOrd="0" parTransId="{800A5E5F-BC47-4098-92BE-F29BC2868ED2}" sibTransId="{3252E0D0-BCF8-4E04-9353-010736831D94}"/>
    <dgm:cxn modelId="{C5B6A995-96B2-40F9-B171-9B1AE9E45223}" srcId="{94462344-0704-4A5F-8F05-56D756DB7CB1}" destId="{995A0B70-3F0F-4064-A0F7-F4671F89A4B7}" srcOrd="0" destOrd="0" parTransId="{B87E30EC-38F0-41C9-AB89-F42188AF52BE}" sibTransId="{59C2DF5E-55C3-4E48-B5F7-E0D68C40C52C}"/>
    <dgm:cxn modelId="{C3EE97B4-BD02-476C-A5AE-40739767C392}" type="presOf" srcId="{94462344-0704-4A5F-8F05-56D756DB7CB1}" destId="{42AFCA4E-78B3-42CF-9FD8-B82E9F5E2073}" srcOrd="0" destOrd="0" presId="urn:microsoft.com/office/officeart/2018/2/layout/IconVerticalSolidList"/>
    <dgm:cxn modelId="{982DA9E0-08BE-43FA-9656-206E5E640A7B}" srcId="{94462344-0704-4A5F-8F05-56D756DB7CB1}" destId="{093B40B2-FBE5-475D-BF7F-FC575E64BF69}" srcOrd="2" destOrd="0" parTransId="{9989DA3F-EEDD-41CE-B4A0-2F9531E73418}" sibTransId="{8A055139-254E-406B-945E-02EA4FE531DF}"/>
    <dgm:cxn modelId="{8174A0E2-A310-43B6-815F-9B0BA6C6DA93}" type="presOf" srcId="{183CCFB6-8821-4C28-A35D-33B572EBC461}" destId="{B27AFCB9-1F31-49DD-9B77-A366B7804842}" srcOrd="0" destOrd="0" presId="urn:microsoft.com/office/officeart/2018/2/layout/IconVerticalSolidList"/>
    <dgm:cxn modelId="{196555D7-791F-4BF4-B0BD-76845A8DC181}" type="presParOf" srcId="{42AFCA4E-78B3-42CF-9FD8-B82E9F5E2073}" destId="{635E8EF4-A47C-4799-AAD2-BD609B310971}" srcOrd="0" destOrd="0" presId="urn:microsoft.com/office/officeart/2018/2/layout/IconVerticalSolidList"/>
    <dgm:cxn modelId="{4223D551-ECFA-4D64-9CF1-ED23B4CF3B69}" type="presParOf" srcId="{635E8EF4-A47C-4799-AAD2-BD609B310971}" destId="{7BCA7F0A-00A8-4D75-B70E-B19967870E28}" srcOrd="0" destOrd="0" presId="urn:microsoft.com/office/officeart/2018/2/layout/IconVerticalSolidList"/>
    <dgm:cxn modelId="{7E8E5749-CB0C-40B5-BEA5-0EA2D3E4BF6E}" type="presParOf" srcId="{635E8EF4-A47C-4799-AAD2-BD609B310971}" destId="{E3C06DE2-9A88-4BEB-9DCB-CAF8D0CEC299}" srcOrd="1" destOrd="0" presId="urn:microsoft.com/office/officeart/2018/2/layout/IconVerticalSolidList"/>
    <dgm:cxn modelId="{20C75782-C6B2-4233-B158-90EF9F165F7C}" type="presParOf" srcId="{635E8EF4-A47C-4799-AAD2-BD609B310971}" destId="{9BC6114C-3865-4AB1-A2C5-D4E8A13EBE3E}" srcOrd="2" destOrd="0" presId="urn:microsoft.com/office/officeart/2018/2/layout/IconVerticalSolidList"/>
    <dgm:cxn modelId="{224F9D8F-6956-47BE-8653-EE4907E12786}" type="presParOf" srcId="{635E8EF4-A47C-4799-AAD2-BD609B310971}" destId="{C2C3347D-AE32-4830-85F7-A48DBA579AFB}" srcOrd="3" destOrd="0" presId="urn:microsoft.com/office/officeart/2018/2/layout/IconVerticalSolidList"/>
    <dgm:cxn modelId="{BF6C22DC-7EF0-45E2-93B7-42FAAD1A6651}" type="presParOf" srcId="{42AFCA4E-78B3-42CF-9FD8-B82E9F5E2073}" destId="{C2E8898F-8395-43C9-B8EB-AF89646B2DD4}" srcOrd="1" destOrd="0" presId="urn:microsoft.com/office/officeart/2018/2/layout/IconVerticalSolidList"/>
    <dgm:cxn modelId="{0C456C09-FDB1-4A39-A93A-2B4F66480016}" type="presParOf" srcId="{42AFCA4E-78B3-42CF-9FD8-B82E9F5E2073}" destId="{B109C42C-5F98-4C3C-92D0-B2338B8D3611}" srcOrd="2" destOrd="0" presId="urn:microsoft.com/office/officeart/2018/2/layout/IconVerticalSolidList"/>
    <dgm:cxn modelId="{219B3871-39DA-452C-A284-7330B7E2469E}" type="presParOf" srcId="{B109C42C-5F98-4C3C-92D0-B2338B8D3611}" destId="{8D0EF05D-7CEC-49CD-94E0-45F20262EDF5}" srcOrd="0" destOrd="0" presId="urn:microsoft.com/office/officeart/2018/2/layout/IconVerticalSolidList"/>
    <dgm:cxn modelId="{439CBD56-DF95-43DB-B6D9-8AE719DB8901}" type="presParOf" srcId="{B109C42C-5F98-4C3C-92D0-B2338B8D3611}" destId="{8EA538BE-E035-451F-97C1-AD6122874EA6}" srcOrd="1" destOrd="0" presId="urn:microsoft.com/office/officeart/2018/2/layout/IconVerticalSolidList"/>
    <dgm:cxn modelId="{81A65B6D-659A-4D79-9B26-C2CEC7126E69}" type="presParOf" srcId="{B109C42C-5F98-4C3C-92D0-B2338B8D3611}" destId="{EBA9450B-ADBC-4BA7-803B-F9F46DD3FFD7}" srcOrd="2" destOrd="0" presId="urn:microsoft.com/office/officeart/2018/2/layout/IconVerticalSolidList"/>
    <dgm:cxn modelId="{1EE5E461-DEA7-4ED3-B7C5-C830F84B3FB3}" type="presParOf" srcId="{B109C42C-5F98-4C3C-92D0-B2338B8D3611}" destId="{B27AFCB9-1F31-49DD-9B77-A366B7804842}" srcOrd="3" destOrd="0" presId="urn:microsoft.com/office/officeart/2018/2/layout/IconVerticalSolidList"/>
    <dgm:cxn modelId="{AE76175D-C006-4180-883B-A9D0C4C2A5F9}" type="presParOf" srcId="{42AFCA4E-78B3-42CF-9FD8-B82E9F5E2073}" destId="{440F3860-BDC3-46F1-ADEF-487E9FDC67B2}" srcOrd="3" destOrd="0" presId="urn:microsoft.com/office/officeart/2018/2/layout/IconVerticalSolidList"/>
    <dgm:cxn modelId="{5F911520-D8A5-4B5C-AEDD-CC5C3D3B2876}" type="presParOf" srcId="{42AFCA4E-78B3-42CF-9FD8-B82E9F5E2073}" destId="{C839E50A-B186-410C-9992-2A63432B9081}" srcOrd="4" destOrd="0" presId="urn:microsoft.com/office/officeart/2018/2/layout/IconVerticalSolidList"/>
    <dgm:cxn modelId="{66648688-7019-4DB2-9C8E-C8883383189D}" type="presParOf" srcId="{C839E50A-B186-410C-9992-2A63432B9081}" destId="{3F8E6C08-30C2-40DE-8E5A-4472D169B755}" srcOrd="0" destOrd="0" presId="urn:microsoft.com/office/officeart/2018/2/layout/IconVerticalSolidList"/>
    <dgm:cxn modelId="{10DD0836-6D6C-4972-96FE-9E0192DC6D09}" type="presParOf" srcId="{C839E50A-B186-410C-9992-2A63432B9081}" destId="{261FC104-AEC3-44F8-9B69-97844CBC20B1}" srcOrd="1" destOrd="0" presId="urn:microsoft.com/office/officeart/2018/2/layout/IconVerticalSolidList"/>
    <dgm:cxn modelId="{A4B73EA9-C03E-422D-A81E-462B7DBA4819}" type="presParOf" srcId="{C839E50A-B186-410C-9992-2A63432B9081}" destId="{AE85D186-F93D-4A06-BDBB-90D5A69F8DE3}" srcOrd="2" destOrd="0" presId="urn:microsoft.com/office/officeart/2018/2/layout/IconVerticalSolidList"/>
    <dgm:cxn modelId="{492ACC39-12F7-426E-9798-C2AA3CFEE551}" type="presParOf" srcId="{C839E50A-B186-410C-9992-2A63432B9081}" destId="{820BAA20-D687-4602-8520-DF92FC770F0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00E756-7C05-9B46-AA1B-2E5DABF0D172}">
      <dsp:nvSpPr>
        <dsp:cNvPr id="0" name=""/>
        <dsp:cNvSpPr/>
      </dsp:nvSpPr>
      <dsp:spPr>
        <a:xfrm rot="5400000">
          <a:off x="5986441" y="-2442115"/>
          <a:ext cx="957695" cy="6084977"/>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It can automatically download providers from a Terraform registry or load them from a local mirror or cache</a:t>
          </a:r>
        </a:p>
      </dsp:txBody>
      <dsp:txXfrm rot="-5400000">
        <a:off x="3422801" y="168276"/>
        <a:ext cx="6038226" cy="864193"/>
      </dsp:txXfrm>
    </dsp:sp>
    <dsp:sp modelId="{8C5CF987-5570-9941-ACB9-3D1A4AADB321}">
      <dsp:nvSpPr>
        <dsp:cNvPr id="0" name=""/>
        <dsp:cNvSpPr/>
      </dsp:nvSpPr>
      <dsp:spPr>
        <a:xfrm>
          <a:off x="0" y="1813"/>
          <a:ext cx="3422800" cy="119711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Terraform finds and installs providers when initializing a working directory</a:t>
          </a:r>
        </a:p>
      </dsp:txBody>
      <dsp:txXfrm>
        <a:off x="58438" y="60251"/>
        <a:ext cx="3305924" cy="1080242"/>
      </dsp:txXfrm>
    </dsp:sp>
    <dsp:sp modelId="{4F75F2DB-C2D0-7E41-845D-1829C5CBEDCE}">
      <dsp:nvSpPr>
        <dsp:cNvPr id="0" name=""/>
        <dsp:cNvSpPr/>
      </dsp:nvSpPr>
      <dsp:spPr>
        <a:xfrm rot="5400000">
          <a:off x="5986441" y="-1185140"/>
          <a:ext cx="957695" cy="6084977"/>
        </a:xfrm>
        <a:prstGeom prst="round2Same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If you are using a persistent working directory, you can run terraform </a:t>
          </a:r>
          <a:r>
            <a:rPr lang="en-US" sz="1900" kern="1200" dirty="0" err="1"/>
            <a:t>init</a:t>
          </a:r>
          <a:r>
            <a:rPr lang="en-US" sz="1900" kern="1200" dirty="0"/>
            <a:t> again to install new providers</a:t>
          </a:r>
        </a:p>
      </dsp:txBody>
      <dsp:txXfrm rot="-5400000">
        <a:off x="3422801" y="1425251"/>
        <a:ext cx="6038226" cy="864193"/>
      </dsp:txXfrm>
    </dsp:sp>
    <dsp:sp modelId="{21C419AF-6828-384C-AC55-90CD0EA290E4}">
      <dsp:nvSpPr>
        <dsp:cNvPr id="0" name=""/>
        <dsp:cNvSpPr/>
      </dsp:nvSpPr>
      <dsp:spPr>
        <a:xfrm>
          <a:off x="0" y="1258788"/>
          <a:ext cx="3422800" cy="1197118"/>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When a new provider is added to a configuration, Terraform must install the provider before it can be used</a:t>
          </a:r>
        </a:p>
      </dsp:txBody>
      <dsp:txXfrm>
        <a:off x="58438" y="1317226"/>
        <a:ext cx="3305924" cy="1080242"/>
      </dsp:txXfrm>
    </dsp:sp>
    <dsp:sp modelId="{84003553-C591-B045-8AB6-DE3C6078AB4A}">
      <dsp:nvSpPr>
        <dsp:cNvPr id="0" name=""/>
        <dsp:cNvSpPr/>
      </dsp:nvSpPr>
      <dsp:spPr>
        <a:xfrm rot="5400000">
          <a:off x="5986441" y="71833"/>
          <a:ext cx="957695" cy="6084977"/>
        </a:xfrm>
        <a:prstGeom prst="round2Same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Other working directories can have their own installed provider plugins, which might be different versions</a:t>
          </a:r>
        </a:p>
      </dsp:txBody>
      <dsp:txXfrm rot="-5400000">
        <a:off x="3422801" y="2682225"/>
        <a:ext cx="6038226" cy="864193"/>
      </dsp:txXfrm>
    </dsp:sp>
    <dsp:sp modelId="{CC9DC377-6BC7-DB4C-A7AB-4B505FA27039}">
      <dsp:nvSpPr>
        <dsp:cNvPr id="0" name=""/>
        <dsp:cNvSpPr/>
      </dsp:nvSpPr>
      <dsp:spPr>
        <a:xfrm>
          <a:off x="0" y="2515763"/>
          <a:ext cx="3422800" cy="1197118"/>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Providers downloaded by terraform </a:t>
          </a:r>
          <a:r>
            <a:rPr lang="en-US" sz="1800" kern="1200" dirty="0" err="1"/>
            <a:t>init</a:t>
          </a:r>
          <a:r>
            <a:rPr lang="en-US" sz="1800" kern="1200" dirty="0"/>
            <a:t> are only installed for the current working directory</a:t>
          </a:r>
        </a:p>
      </dsp:txBody>
      <dsp:txXfrm>
        <a:off x="58438" y="2574201"/>
        <a:ext cx="3305924" cy="10802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21CAC6-1500-2B42-8708-6D33B21694BC}">
      <dsp:nvSpPr>
        <dsp:cNvPr id="0" name=""/>
        <dsp:cNvSpPr/>
      </dsp:nvSpPr>
      <dsp:spPr>
        <a:xfrm>
          <a:off x="3759" y="1356566"/>
          <a:ext cx="1643781" cy="986268"/>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Init</a:t>
          </a:r>
        </a:p>
      </dsp:txBody>
      <dsp:txXfrm>
        <a:off x="32646" y="1385453"/>
        <a:ext cx="1586007" cy="928494"/>
      </dsp:txXfrm>
    </dsp:sp>
    <dsp:sp modelId="{41BCCFD0-E01C-734B-B305-FCD1A23DF3B8}">
      <dsp:nvSpPr>
        <dsp:cNvPr id="0" name=""/>
        <dsp:cNvSpPr/>
      </dsp:nvSpPr>
      <dsp:spPr>
        <a:xfrm>
          <a:off x="1811919" y="1645871"/>
          <a:ext cx="348481" cy="407657"/>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1811919" y="1727402"/>
        <a:ext cx="243937" cy="244595"/>
      </dsp:txXfrm>
    </dsp:sp>
    <dsp:sp modelId="{8873EDD6-EA22-1141-B742-006968AA8487}">
      <dsp:nvSpPr>
        <dsp:cNvPr id="0" name=""/>
        <dsp:cNvSpPr/>
      </dsp:nvSpPr>
      <dsp:spPr>
        <a:xfrm>
          <a:off x="2305053" y="1356566"/>
          <a:ext cx="1643781" cy="986268"/>
        </a:xfrm>
        <a:prstGeom prst="roundRect">
          <a:avLst>
            <a:gd name="adj" fmla="val 10000"/>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Plan</a:t>
          </a:r>
        </a:p>
      </dsp:txBody>
      <dsp:txXfrm>
        <a:off x="2333940" y="1385453"/>
        <a:ext cx="1586007" cy="928494"/>
      </dsp:txXfrm>
    </dsp:sp>
    <dsp:sp modelId="{F9CA770B-4B53-FE44-8ED5-4AEAA5201F71}">
      <dsp:nvSpPr>
        <dsp:cNvPr id="0" name=""/>
        <dsp:cNvSpPr/>
      </dsp:nvSpPr>
      <dsp:spPr>
        <a:xfrm>
          <a:off x="4113212" y="1645871"/>
          <a:ext cx="348481" cy="407657"/>
        </a:xfrm>
        <a:prstGeom prst="rightArrow">
          <a:avLst>
            <a:gd name="adj1" fmla="val 60000"/>
            <a:gd name="adj2" fmla="val 50000"/>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113212" y="1727402"/>
        <a:ext cx="243937" cy="244595"/>
      </dsp:txXfrm>
    </dsp:sp>
    <dsp:sp modelId="{D46E9844-62DC-294C-BD70-DA0C3231B249}">
      <dsp:nvSpPr>
        <dsp:cNvPr id="0" name=""/>
        <dsp:cNvSpPr/>
      </dsp:nvSpPr>
      <dsp:spPr>
        <a:xfrm>
          <a:off x="4606347" y="1356566"/>
          <a:ext cx="1643781" cy="986268"/>
        </a:xfrm>
        <a:prstGeom prst="roundRect">
          <a:avLst>
            <a:gd name="adj" fmla="val 10000"/>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Apply</a:t>
          </a:r>
        </a:p>
      </dsp:txBody>
      <dsp:txXfrm>
        <a:off x="4635234" y="1385453"/>
        <a:ext cx="1586007" cy="928494"/>
      </dsp:txXfrm>
    </dsp:sp>
    <dsp:sp modelId="{C060EBD0-2BDD-7D49-B809-041654D6A44C}">
      <dsp:nvSpPr>
        <dsp:cNvPr id="0" name=""/>
        <dsp:cNvSpPr/>
      </dsp:nvSpPr>
      <dsp:spPr>
        <a:xfrm>
          <a:off x="6414506" y="1645871"/>
          <a:ext cx="348481" cy="407657"/>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6414506" y="1727402"/>
        <a:ext cx="243937" cy="244595"/>
      </dsp:txXfrm>
    </dsp:sp>
    <dsp:sp modelId="{CB943ACB-5AE5-A84A-8F47-2E44E5D4D198}">
      <dsp:nvSpPr>
        <dsp:cNvPr id="0" name=""/>
        <dsp:cNvSpPr/>
      </dsp:nvSpPr>
      <dsp:spPr>
        <a:xfrm>
          <a:off x="6907641" y="1356566"/>
          <a:ext cx="1643781" cy="986268"/>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Destroy</a:t>
          </a:r>
        </a:p>
      </dsp:txBody>
      <dsp:txXfrm>
        <a:off x="6936528" y="1385453"/>
        <a:ext cx="1586007" cy="9284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CA7F0A-00A8-4D75-B70E-B19967870E28}">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C06DE2-9A88-4BEB-9DCB-CAF8D0CEC299}">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C3347D-AE32-4830-85F7-A48DBA579AFB}">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All Security Operations infrastructure</a:t>
          </a:r>
        </a:p>
      </dsp:txBody>
      <dsp:txXfrm>
        <a:off x="1941716" y="718"/>
        <a:ext cx="4571887" cy="1681139"/>
      </dsp:txXfrm>
    </dsp:sp>
    <dsp:sp modelId="{8D0EF05D-7CEC-49CD-94E0-45F20262EDF5}">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A538BE-E035-451F-97C1-AD6122874EA6}">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7AFCB9-1F31-49DD-9B77-A366B7804842}">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Splunk Attack Range</a:t>
          </a:r>
        </a:p>
      </dsp:txBody>
      <dsp:txXfrm>
        <a:off x="1941716" y="2102143"/>
        <a:ext cx="4571887" cy="1681139"/>
      </dsp:txXfrm>
    </dsp:sp>
    <dsp:sp modelId="{3F8E6C08-30C2-40DE-8E5A-4472D169B755}">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1FC104-AEC3-44F8-9B69-97844CBC20B1}">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0BAA20-D687-4602-8520-DF92FC770F0B}">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Automated security control regression testing</a:t>
          </a:r>
        </a:p>
      </dsp:txBody>
      <dsp:txXfrm>
        <a:off x="1941716" y="4203567"/>
        <a:ext cx="4571887" cy="168113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47F83B-0BB2-2E49-803B-18F22F8CCADC}" type="datetimeFigureOut">
              <a:rPr lang="en-US" smtClean="0"/>
              <a:t>9/27/20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130CBB-2E01-EB46-93E6-3B483B5913B4}" type="slidenum">
              <a:rPr lang="en-US" smtClean="0"/>
              <a:t>‹#›</a:t>
            </a:fld>
            <a:endParaRPr lang="en-US"/>
          </a:p>
        </p:txBody>
      </p:sp>
    </p:spTree>
    <p:extLst>
      <p:ext uri="{BB962C8B-B14F-4D97-AF65-F5344CB8AC3E}">
        <p14:creationId xmlns:p14="http://schemas.microsoft.com/office/powerpoint/2010/main" val="2510888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130CBB-2E01-EB46-93E6-3B483B5913B4}" type="slidenum">
              <a:rPr lang="en-US" smtClean="0"/>
              <a:t>19</a:t>
            </a:fld>
            <a:endParaRPr lang="en-US"/>
          </a:p>
        </p:txBody>
      </p:sp>
    </p:spTree>
    <p:extLst>
      <p:ext uri="{BB962C8B-B14F-4D97-AF65-F5344CB8AC3E}">
        <p14:creationId xmlns:p14="http://schemas.microsoft.com/office/powerpoint/2010/main" val="2398391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ED05C-F0E9-F640-85BC-892D21AFD8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B2B7A6D-7C42-D443-95B3-24AB00782A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E20EF81-91AD-DC48-9E3A-98816E40D05D}"/>
              </a:ext>
            </a:extLst>
          </p:cNvPr>
          <p:cNvSpPr>
            <a:spLocks noGrp="1"/>
          </p:cNvSpPr>
          <p:nvPr>
            <p:ph type="dt" sz="half" idx="10"/>
          </p:nvPr>
        </p:nvSpPr>
        <p:spPr/>
        <p:txBody>
          <a:bodyPr/>
          <a:lstStyle/>
          <a:p>
            <a:fld id="{0DDD0AAA-5E77-B148-BC48-56930552D076}" type="datetimeFigureOut">
              <a:rPr lang="en-US" smtClean="0"/>
              <a:t>9/27/20</a:t>
            </a:fld>
            <a:endParaRPr lang="en-US"/>
          </a:p>
        </p:txBody>
      </p:sp>
      <p:sp>
        <p:nvSpPr>
          <p:cNvPr id="5" name="Footer Placeholder 4">
            <a:extLst>
              <a:ext uri="{FF2B5EF4-FFF2-40B4-BE49-F238E27FC236}">
                <a16:creationId xmlns:a16="http://schemas.microsoft.com/office/drawing/2014/main" id="{5B124E89-AD17-4247-B1F5-3AC915C712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F33F7A-8712-6149-9D56-266D5BE590F0}"/>
              </a:ext>
            </a:extLst>
          </p:cNvPr>
          <p:cNvSpPr>
            <a:spLocks noGrp="1"/>
          </p:cNvSpPr>
          <p:nvPr>
            <p:ph type="sldNum" sz="quarter" idx="12"/>
          </p:nvPr>
        </p:nvSpPr>
        <p:spPr/>
        <p:txBody>
          <a:bodyPr/>
          <a:lstStyle/>
          <a:p>
            <a:fld id="{1DB26C2C-864E-2141-A81A-DFECEE7B5A46}" type="slidenum">
              <a:rPr lang="en-US" smtClean="0"/>
              <a:t>‹#›</a:t>
            </a:fld>
            <a:endParaRPr lang="en-US"/>
          </a:p>
        </p:txBody>
      </p:sp>
    </p:spTree>
    <p:extLst>
      <p:ext uri="{BB962C8B-B14F-4D97-AF65-F5344CB8AC3E}">
        <p14:creationId xmlns:p14="http://schemas.microsoft.com/office/powerpoint/2010/main" val="1399525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4B02B-1D0B-804C-A4D4-71B98071EA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A33B96-9406-ED46-8D26-CD78932A9C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0B3ED1-A77A-0147-9B9F-601B1B9729F9}"/>
              </a:ext>
            </a:extLst>
          </p:cNvPr>
          <p:cNvSpPr>
            <a:spLocks noGrp="1"/>
          </p:cNvSpPr>
          <p:nvPr>
            <p:ph type="dt" sz="half" idx="10"/>
          </p:nvPr>
        </p:nvSpPr>
        <p:spPr/>
        <p:txBody>
          <a:bodyPr/>
          <a:lstStyle/>
          <a:p>
            <a:fld id="{0DDD0AAA-5E77-B148-BC48-56930552D076}" type="datetimeFigureOut">
              <a:rPr lang="en-US" smtClean="0"/>
              <a:t>9/27/20</a:t>
            </a:fld>
            <a:endParaRPr lang="en-US"/>
          </a:p>
        </p:txBody>
      </p:sp>
      <p:sp>
        <p:nvSpPr>
          <p:cNvPr id="5" name="Footer Placeholder 4">
            <a:extLst>
              <a:ext uri="{FF2B5EF4-FFF2-40B4-BE49-F238E27FC236}">
                <a16:creationId xmlns:a16="http://schemas.microsoft.com/office/drawing/2014/main" id="{C6AB2D01-82F8-4F42-8A33-C078BEEF92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4ADB5C-2D54-1E4D-88E6-7F0261139463}"/>
              </a:ext>
            </a:extLst>
          </p:cNvPr>
          <p:cNvSpPr>
            <a:spLocks noGrp="1"/>
          </p:cNvSpPr>
          <p:nvPr>
            <p:ph type="sldNum" sz="quarter" idx="12"/>
          </p:nvPr>
        </p:nvSpPr>
        <p:spPr/>
        <p:txBody>
          <a:bodyPr/>
          <a:lstStyle/>
          <a:p>
            <a:fld id="{1DB26C2C-864E-2141-A81A-DFECEE7B5A46}" type="slidenum">
              <a:rPr lang="en-US" smtClean="0"/>
              <a:t>‹#›</a:t>
            </a:fld>
            <a:endParaRPr lang="en-US"/>
          </a:p>
        </p:txBody>
      </p:sp>
    </p:spTree>
    <p:extLst>
      <p:ext uri="{BB962C8B-B14F-4D97-AF65-F5344CB8AC3E}">
        <p14:creationId xmlns:p14="http://schemas.microsoft.com/office/powerpoint/2010/main" val="898512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B6439C-FE29-804E-9FD6-F59A5982632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2FDC253-7BF7-1948-8A92-124533DEFF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388F17-CA0E-4B49-9813-7C1BE0D15397}"/>
              </a:ext>
            </a:extLst>
          </p:cNvPr>
          <p:cNvSpPr>
            <a:spLocks noGrp="1"/>
          </p:cNvSpPr>
          <p:nvPr>
            <p:ph type="dt" sz="half" idx="10"/>
          </p:nvPr>
        </p:nvSpPr>
        <p:spPr/>
        <p:txBody>
          <a:bodyPr/>
          <a:lstStyle/>
          <a:p>
            <a:fld id="{0DDD0AAA-5E77-B148-BC48-56930552D076}" type="datetimeFigureOut">
              <a:rPr lang="en-US" smtClean="0"/>
              <a:t>9/27/20</a:t>
            </a:fld>
            <a:endParaRPr lang="en-US"/>
          </a:p>
        </p:txBody>
      </p:sp>
      <p:sp>
        <p:nvSpPr>
          <p:cNvPr id="5" name="Footer Placeholder 4">
            <a:extLst>
              <a:ext uri="{FF2B5EF4-FFF2-40B4-BE49-F238E27FC236}">
                <a16:creationId xmlns:a16="http://schemas.microsoft.com/office/drawing/2014/main" id="{52D87D17-F621-AE44-9D33-610C9FF5AA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59C5C2-C148-C346-85A6-B685564BEAEC}"/>
              </a:ext>
            </a:extLst>
          </p:cNvPr>
          <p:cNvSpPr>
            <a:spLocks noGrp="1"/>
          </p:cNvSpPr>
          <p:nvPr>
            <p:ph type="sldNum" sz="quarter" idx="12"/>
          </p:nvPr>
        </p:nvSpPr>
        <p:spPr/>
        <p:txBody>
          <a:bodyPr/>
          <a:lstStyle/>
          <a:p>
            <a:fld id="{1DB26C2C-864E-2141-A81A-DFECEE7B5A46}" type="slidenum">
              <a:rPr lang="en-US" smtClean="0"/>
              <a:t>‹#›</a:t>
            </a:fld>
            <a:endParaRPr lang="en-US"/>
          </a:p>
        </p:txBody>
      </p:sp>
    </p:spTree>
    <p:extLst>
      <p:ext uri="{BB962C8B-B14F-4D97-AF65-F5344CB8AC3E}">
        <p14:creationId xmlns:p14="http://schemas.microsoft.com/office/powerpoint/2010/main" val="2195873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54C9A-6BE3-8B4D-86B5-E421C6477B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1916C3-282F-E347-AB8E-A77560BC23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AA615F-355D-7C4A-A2B6-64D2EFA5EBD2}"/>
              </a:ext>
            </a:extLst>
          </p:cNvPr>
          <p:cNvSpPr>
            <a:spLocks noGrp="1"/>
          </p:cNvSpPr>
          <p:nvPr>
            <p:ph type="dt" sz="half" idx="10"/>
          </p:nvPr>
        </p:nvSpPr>
        <p:spPr/>
        <p:txBody>
          <a:bodyPr/>
          <a:lstStyle/>
          <a:p>
            <a:fld id="{0DDD0AAA-5E77-B148-BC48-56930552D076}" type="datetimeFigureOut">
              <a:rPr lang="en-US" smtClean="0"/>
              <a:t>9/27/20</a:t>
            </a:fld>
            <a:endParaRPr lang="en-US"/>
          </a:p>
        </p:txBody>
      </p:sp>
      <p:sp>
        <p:nvSpPr>
          <p:cNvPr id="5" name="Footer Placeholder 4">
            <a:extLst>
              <a:ext uri="{FF2B5EF4-FFF2-40B4-BE49-F238E27FC236}">
                <a16:creationId xmlns:a16="http://schemas.microsoft.com/office/drawing/2014/main" id="{6375E50A-EA22-2843-B94B-B0BA1A59A3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034906-AD72-5741-9D60-5E75D790FECB}"/>
              </a:ext>
            </a:extLst>
          </p:cNvPr>
          <p:cNvSpPr>
            <a:spLocks noGrp="1"/>
          </p:cNvSpPr>
          <p:nvPr>
            <p:ph type="sldNum" sz="quarter" idx="12"/>
          </p:nvPr>
        </p:nvSpPr>
        <p:spPr/>
        <p:txBody>
          <a:bodyPr/>
          <a:lstStyle/>
          <a:p>
            <a:fld id="{1DB26C2C-864E-2141-A81A-DFECEE7B5A46}" type="slidenum">
              <a:rPr lang="en-US" smtClean="0"/>
              <a:t>‹#›</a:t>
            </a:fld>
            <a:endParaRPr lang="en-US"/>
          </a:p>
        </p:txBody>
      </p:sp>
    </p:spTree>
    <p:extLst>
      <p:ext uri="{BB962C8B-B14F-4D97-AF65-F5344CB8AC3E}">
        <p14:creationId xmlns:p14="http://schemas.microsoft.com/office/powerpoint/2010/main" val="4152630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1F60A-05B9-7E48-8EE4-B0CAD96CDB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0942162-02CB-CF40-AB7F-CA84CFBB79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E10447C-EA19-1747-98E9-BE8C2F79B9FD}"/>
              </a:ext>
            </a:extLst>
          </p:cNvPr>
          <p:cNvSpPr>
            <a:spLocks noGrp="1"/>
          </p:cNvSpPr>
          <p:nvPr>
            <p:ph type="dt" sz="half" idx="10"/>
          </p:nvPr>
        </p:nvSpPr>
        <p:spPr/>
        <p:txBody>
          <a:bodyPr/>
          <a:lstStyle/>
          <a:p>
            <a:fld id="{0DDD0AAA-5E77-B148-BC48-56930552D076}" type="datetimeFigureOut">
              <a:rPr lang="en-US" smtClean="0"/>
              <a:t>9/27/20</a:t>
            </a:fld>
            <a:endParaRPr lang="en-US"/>
          </a:p>
        </p:txBody>
      </p:sp>
      <p:sp>
        <p:nvSpPr>
          <p:cNvPr id="5" name="Footer Placeholder 4">
            <a:extLst>
              <a:ext uri="{FF2B5EF4-FFF2-40B4-BE49-F238E27FC236}">
                <a16:creationId xmlns:a16="http://schemas.microsoft.com/office/drawing/2014/main" id="{9670C9E7-6E11-404F-BFA3-33EF57FA67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12315D-D48D-EC49-AFA1-96F775A2F19C}"/>
              </a:ext>
            </a:extLst>
          </p:cNvPr>
          <p:cNvSpPr>
            <a:spLocks noGrp="1"/>
          </p:cNvSpPr>
          <p:nvPr>
            <p:ph type="sldNum" sz="quarter" idx="12"/>
          </p:nvPr>
        </p:nvSpPr>
        <p:spPr/>
        <p:txBody>
          <a:bodyPr/>
          <a:lstStyle/>
          <a:p>
            <a:fld id="{1DB26C2C-864E-2141-A81A-DFECEE7B5A46}" type="slidenum">
              <a:rPr lang="en-US" smtClean="0"/>
              <a:t>‹#›</a:t>
            </a:fld>
            <a:endParaRPr lang="en-US"/>
          </a:p>
        </p:txBody>
      </p:sp>
    </p:spTree>
    <p:extLst>
      <p:ext uri="{BB962C8B-B14F-4D97-AF65-F5344CB8AC3E}">
        <p14:creationId xmlns:p14="http://schemas.microsoft.com/office/powerpoint/2010/main" val="2810691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24160-EEE8-244A-A520-88F9208DAC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C70417-6EC1-A040-BD7E-6C11DFAC07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31317E8-49CA-8A49-81A5-6B5F410F4C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9BF3D71-B441-1840-9403-D6EAEBF7A779}"/>
              </a:ext>
            </a:extLst>
          </p:cNvPr>
          <p:cNvSpPr>
            <a:spLocks noGrp="1"/>
          </p:cNvSpPr>
          <p:nvPr>
            <p:ph type="dt" sz="half" idx="10"/>
          </p:nvPr>
        </p:nvSpPr>
        <p:spPr/>
        <p:txBody>
          <a:bodyPr/>
          <a:lstStyle/>
          <a:p>
            <a:fld id="{0DDD0AAA-5E77-B148-BC48-56930552D076}" type="datetimeFigureOut">
              <a:rPr lang="en-US" smtClean="0"/>
              <a:t>9/27/20</a:t>
            </a:fld>
            <a:endParaRPr lang="en-US"/>
          </a:p>
        </p:txBody>
      </p:sp>
      <p:sp>
        <p:nvSpPr>
          <p:cNvPr id="6" name="Footer Placeholder 5">
            <a:extLst>
              <a:ext uri="{FF2B5EF4-FFF2-40B4-BE49-F238E27FC236}">
                <a16:creationId xmlns:a16="http://schemas.microsoft.com/office/drawing/2014/main" id="{933DA611-5B00-F448-9D16-AD00D1DBB0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863887-8944-FE4E-9EA7-D05EE9209068}"/>
              </a:ext>
            </a:extLst>
          </p:cNvPr>
          <p:cNvSpPr>
            <a:spLocks noGrp="1"/>
          </p:cNvSpPr>
          <p:nvPr>
            <p:ph type="sldNum" sz="quarter" idx="12"/>
          </p:nvPr>
        </p:nvSpPr>
        <p:spPr/>
        <p:txBody>
          <a:bodyPr/>
          <a:lstStyle/>
          <a:p>
            <a:fld id="{1DB26C2C-864E-2141-A81A-DFECEE7B5A46}" type="slidenum">
              <a:rPr lang="en-US" smtClean="0"/>
              <a:t>‹#›</a:t>
            </a:fld>
            <a:endParaRPr lang="en-US"/>
          </a:p>
        </p:txBody>
      </p:sp>
    </p:spTree>
    <p:extLst>
      <p:ext uri="{BB962C8B-B14F-4D97-AF65-F5344CB8AC3E}">
        <p14:creationId xmlns:p14="http://schemas.microsoft.com/office/powerpoint/2010/main" val="2568573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97D00-8516-9E4C-A5FD-D7C7404941C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3EFC24E-FEFB-8B4D-937C-AB3AB97A0D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13E9CEB-F1A7-8144-A41E-8E4E7693B3A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79AF56F-6E1A-EE4A-8C8A-540B1F4FA9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A4A14B-701A-674B-A5A2-D849F9737F3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08D62C-F32E-A14B-8104-4DAF7792D197}"/>
              </a:ext>
            </a:extLst>
          </p:cNvPr>
          <p:cNvSpPr>
            <a:spLocks noGrp="1"/>
          </p:cNvSpPr>
          <p:nvPr>
            <p:ph type="dt" sz="half" idx="10"/>
          </p:nvPr>
        </p:nvSpPr>
        <p:spPr/>
        <p:txBody>
          <a:bodyPr/>
          <a:lstStyle/>
          <a:p>
            <a:fld id="{0DDD0AAA-5E77-B148-BC48-56930552D076}" type="datetimeFigureOut">
              <a:rPr lang="en-US" smtClean="0"/>
              <a:t>9/27/20</a:t>
            </a:fld>
            <a:endParaRPr lang="en-US"/>
          </a:p>
        </p:txBody>
      </p:sp>
      <p:sp>
        <p:nvSpPr>
          <p:cNvPr id="8" name="Footer Placeholder 7">
            <a:extLst>
              <a:ext uri="{FF2B5EF4-FFF2-40B4-BE49-F238E27FC236}">
                <a16:creationId xmlns:a16="http://schemas.microsoft.com/office/drawing/2014/main" id="{AFC471A8-A2EF-3644-B3CF-A144366319A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3C481D-F391-BE4B-ACE1-9A2DBAB255D3}"/>
              </a:ext>
            </a:extLst>
          </p:cNvPr>
          <p:cNvSpPr>
            <a:spLocks noGrp="1"/>
          </p:cNvSpPr>
          <p:nvPr>
            <p:ph type="sldNum" sz="quarter" idx="12"/>
          </p:nvPr>
        </p:nvSpPr>
        <p:spPr/>
        <p:txBody>
          <a:bodyPr/>
          <a:lstStyle/>
          <a:p>
            <a:fld id="{1DB26C2C-864E-2141-A81A-DFECEE7B5A46}" type="slidenum">
              <a:rPr lang="en-US" smtClean="0"/>
              <a:t>‹#›</a:t>
            </a:fld>
            <a:endParaRPr lang="en-US"/>
          </a:p>
        </p:txBody>
      </p:sp>
    </p:spTree>
    <p:extLst>
      <p:ext uri="{BB962C8B-B14F-4D97-AF65-F5344CB8AC3E}">
        <p14:creationId xmlns:p14="http://schemas.microsoft.com/office/powerpoint/2010/main" val="1578017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8576D-63DB-6445-9470-37BF2AAFED4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EF6BE7-ABD9-FD43-A40A-F7031E8B0310}"/>
              </a:ext>
            </a:extLst>
          </p:cNvPr>
          <p:cNvSpPr>
            <a:spLocks noGrp="1"/>
          </p:cNvSpPr>
          <p:nvPr>
            <p:ph type="dt" sz="half" idx="10"/>
          </p:nvPr>
        </p:nvSpPr>
        <p:spPr/>
        <p:txBody>
          <a:bodyPr/>
          <a:lstStyle/>
          <a:p>
            <a:fld id="{0DDD0AAA-5E77-B148-BC48-56930552D076}" type="datetimeFigureOut">
              <a:rPr lang="en-US" smtClean="0"/>
              <a:t>9/27/20</a:t>
            </a:fld>
            <a:endParaRPr lang="en-US"/>
          </a:p>
        </p:txBody>
      </p:sp>
      <p:sp>
        <p:nvSpPr>
          <p:cNvPr id="4" name="Footer Placeholder 3">
            <a:extLst>
              <a:ext uri="{FF2B5EF4-FFF2-40B4-BE49-F238E27FC236}">
                <a16:creationId xmlns:a16="http://schemas.microsoft.com/office/drawing/2014/main" id="{1979B817-09BB-7D43-A7CE-21806143A9C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6BD93B-081F-3749-B352-FDA0823C5D03}"/>
              </a:ext>
            </a:extLst>
          </p:cNvPr>
          <p:cNvSpPr>
            <a:spLocks noGrp="1"/>
          </p:cNvSpPr>
          <p:nvPr>
            <p:ph type="sldNum" sz="quarter" idx="12"/>
          </p:nvPr>
        </p:nvSpPr>
        <p:spPr/>
        <p:txBody>
          <a:bodyPr/>
          <a:lstStyle/>
          <a:p>
            <a:fld id="{1DB26C2C-864E-2141-A81A-DFECEE7B5A46}" type="slidenum">
              <a:rPr lang="en-US" smtClean="0"/>
              <a:t>‹#›</a:t>
            </a:fld>
            <a:endParaRPr lang="en-US"/>
          </a:p>
        </p:txBody>
      </p:sp>
    </p:spTree>
    <p:extLst>
      <p:ext uri="{BB962C8B-B14F-4D97-AF65-F5344CB8AC3E}">
        <p14:creationId xmlns:p14="http://schemas.microsoft.com/office/powerpoint/2010/main" val="849185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76BB6E-9CF3-9C41-8FF3-F0DA2E05EA07}"/>
              </a:ext>
            </a:extLst>
          </p:cNvPr>
          <p:cNvSpPr>
            <a:spLocks noGrp="1"/>
          </p:cNvSpPr>
          <p:nvPr>
            <p:ph type="dt" sz="half" idx="10"/>
          </p:nvPr>
        </p:nvSpPr>
        <p:spPr/>
        <p:txBody>
          <a:bodyPr/>
          <a:lstStyle/>
          <a:p>
            <a:fld id="{0DDD0AAA-5E77-B148-BC48-56930552D076}" type="datetimeFigureOut">
              <a:rPr lang="en-US" smtClean="0"/>
              <a:t>9/27/20</a:t>
            </a:fld>
            <a:endParaRPr lang="en-US"/>
          </a:p>
        </p:txBody>
      </p:sp>
      <p:sp>
        <p:nvSpPr>
          <p:cNvPr id="3" name="Footer Placeholder 2">
            <a:extLst>
              <a:ext uri="{FF2B5EF4-FFF2-40B4-BE49-F238E27FC236}">
                <a16:creationId xmlns:a16="http://schemas.microsoft.com/office/drawing/2014/main" id="{2A766E68-D73B-C04C-9903-BD76F45C26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3509B4-73F4-EA43-9F99-25B6DCBDDA6E}"/>
              </a:ext>
            </a:extLst>
          </p:cNvPr>
          <p:cNvSpPr>
            <a:spLocks noGrp="1"/>
          </p:cNvSpPr>
          <p:nvPr>
            <p:ph type="sldNum" sz="quarter" idx="12"/>
          </p:nvPr>
        </p:nvSpPr>
        <p:spPr/>
        <p:txBody>
          <a:bodyPr/>
          <a:lstStyle/>
          <a:p>
            <a:fld id="{1DB26C2C-864E-2141-A81A-DFECEE7B5A46}" type="slidenum">
              <a:rPr lang="en-US" smtClean="0"/>
              <a:t>‹#›</a:t>
            </a:fld>
            <a:endParaRPr lang="en-US"/>
          </a:p>
        </p:txBody>
      </p:sp>
    </p:spTree>
    <p:extLst>
      <p:ext uri="{BB962C8B-B14F-4D97-AF65-F5344CB8AC3E}">
        <p14:creationId xmlns:p14="http://schemas.microsoft.com/office/powerpoint/2010/main" val="3142207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5FC22-ECA2-E340-B002-33ADF9AF0C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F140684-4D86-6B4B-B62A-56E5089ACD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0DB186-71BA-AE48-8F45-72C2CB990E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BC9BFB-C4F2-6B46-9790-36270B51C8A0}"/>
              </a:ext>
            </a:extLst>
          </p:cNvPr>
          <p:cNvSpPr>
            <a:spLocks noGrp="1"/>
          </p:cNvSpPr>
          <p:nvPr>
            <p:ph type="dt" sz="half" idx="10"/>
          </p:nvPr>
        </p:nvSpPr>
        <p:spPr/>
        <p:txBody>
          <a:bodyPr/>
          <a:lstStyle/>
          <a:p>
            <a:fld id="{0DDD0AAA-5E77-B148-BC48-56930552D076}" type="datetimeFigureOut">
              <a:rPr lang="en-US" smtClean="0"/>
              <a:t>9/27/20</a:t>
            </a:fld>
            <a:endParaRPr lang="en-US"/>
          </a:p>
        </p:txBody>
      </p:sp>
      <p:sp>
        <p:nvSpPr>
          <p:cNvPr id="6" name="Footer Placeholder 5">
            <a:extLst>
              <a:ext uri="{FF2B5EF4-FFF2-40B4-BE49-F238E27FC236}">
                <a16:creationId xmlns:a16="http://schemas.microsoft.com/office/drawing/2014/main" id="{6A210F0F-18FF-5442-BD01-7DFB1CEC39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4BFC89-C437-8145-B9FA-6B492E4AF46E}"/>
              </a:ext>
            </a:extLst>
          </p:cNvPr>
          <p:cNvSpPr>
            <a:spLocks noGrp="1"/>
          </p:cNvSpPr>
          <p:nvPr>
            <p:ph type="sldNum" sz="quarter" idx="12"/>
          </p:nvPr>
        </p:nvSpPr>
        <p:spPr/>
        <p:txBody>
          <a:bodyPr/>
          <a:lstStyle/>
          <a:p>
            <a:fld id="{1DB26C2C-864E-2141-A81A-DFECEE7B5A46}" type="slidenum">
              <a:rPr lang="en-US" smtClean="0"/>
              <a:t>‹#›</a:t>
            </a:fld>
            <a:endParaRPr lang="en-US"/>
          </a:p>
        </p:txBody>
      </p:sp>
    </p:spTree>
    <p:extLst>
      <p:ext uri="{BB962C8B-B14F-4D97-AF65-F5344CB8AC3E}">
        <p14:creationId xmlns:p14="http://schemas.microsoft.com/office/powerpoint/2010/main" val="2503250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7E1AA-476E-AD46-A70F-89CA20BF65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E23789-DB3C-564F-9D6F-8636D79B7D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575561-A959-AD4D-AD43-5899977557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76BE91-73F5-7D49-B6F9-0165321A420D}"/>
              </a:ext>
            </a:extLst>
          </p:cNvPr>
          <p:cNvSpPr>
            <a:spLocks noGrp="1"/>
          </p:cNvSpPr>
          <p:nvPr>
            <p:ph type="dt" sz="half" idx="10"/>
          </p:nvPr>
        </p:nvSpPr>
        <p:spPr/>
        <p:txBody>
          <a:bodyPr/>
          <a:lstStyle/>
          <a:p>
            <a:fld id="{0DDD0AAA-5E77-B148-BC48-56930552D076}" type="datetimeFigureOut">
              <a:rPr lang="en-US" smtClean="0"/>
              <a:t>9/27/20</a:t>
            </a:fld>
            <a:endParaRPr lang="en-US"/>
          </a:p>
        </p:txBody>
      </p:sp>
      <p:sp>
        <p:nvSpPr>
          <p:cNvPr id="6" name="Footer Placeholder 5">
            <a:extLst>
              <a:ext uri="{FF2B5EF4-FFF2-40B4-BE49-F238E27FC236}">
                <a16:creationId xmlns:a16="http://schemas.microsoft.com/office/drawing/2014/main" id="{E9C2A8A1-ED0E-7646-89A8-F72B4E88C0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7514C9-9862-DF45-A1E0-0FC47574B602}"/>
              </a:ext>
            </a:extLst>
          </p:cNvPr>
          <p:cNvSpPr>
            <a:spLocks noGrp="1"/>
          </p:cNvSpPr>
          <p:nvPr>
            <p:ph type="sldNum" sz="quarter" idx="12"/>
          </p:nvPr>
        </p:nvSpPr>
        <p:spPr/>
        <p:txBody>
          <a:bodyPr/>
          <a:lstStyle/>
          <a:p>
            <a:fld id="{1DB26C2C-864E-2141-A81A-DFECEE7B5A46}" type="slidenum">
              <a:rPr lang="en-US" smtClean="0"/>
              <a:t>‹#›</a:t>
            </a:fld>
            <a:endParaRPr lang="en-US"/>
          </a:p>
        </p:txBody>
      </p:sp>
    </p:spTree>
    <p:extLst>
      <p:ext uri="{BB962C8B-B14F-4D97-AF65-F5344CB8AC3E}">
        <p14:creationId xmlns:p14="http://schemas.microsoft.com/office/powerpoint/2010/main" val="1434618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8B9DC4-57A3-A440-8BF4-0A282A06B3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F31528-DFAD-F042-AF18-CF3E35574C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2E6D2D-9339-C245-93B3-547F0F26DA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DD0AAA-5E77-B148-BC48-56930552D076}" type="datetimeFigureOut">
              <a:rPr lang="en-US" smtClean="0"/>
              <a:t>9/27/20</a:t>
            </a:fld>
            <a:endParaRPr lang="en-US"/>
          </a:p>
        </p:txBody>
      </p:sp>
      <p:sp>
        <p:nvSpPr>
          <p:cNvPr id="5" name="Footer Placeholder 4">
            <a:extLst>
              <a:ext uri="{FF2B5EF4-FFF2-40B4-BE49-F238E27FC236}">
                <a16:creationId xmlns:a16="http://schemas.microsoft.com/office/drawing/2014/main" id="{9F24E202-68D4-2942-8F08-5519416A69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418BEAB-6CF1-DB46-8630-90842B6659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B26C2C-864E-2141-A81A-DFECEE7B5A46}" type="slidenum">
              <a:rPr lang="en-US" smtClean="0"/>
              <a:t>‹#›</a:t>
            </a:fld>
            <a:endParaRPr lang="en-US"/>
          </a:p>
        </p:txBody>
      </p:sp>
    </p:spTree>
    <p:extLst>
      <p:ext uri="{BB962C8B-B14F-4D97-AF65-F5344CB8AC3E}">
        <p14:creationId xmlns:p14="http://schemas.microsoft.com/office/powerpoint/2010/main" val="1297718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youngd24@gmail.com" TargetMode="External"/><Relationship Id="rId2" Type="http://schemas.openxmlformats.org/officeDocument/2006/relationships/hyperlink" Target="mailto:darren.young@imanage.com" TargetMode="External"/><Relationship Id="rId1" Type="http://schemas.openxmlformats.org/officeDocument/2006/relationships/slideLayout" Target="../slideLayouts/slideLayout1.xml"/><Relationship Id="rId4"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learn.hashicorp.com/tutorials/terraform/install-cli" TargetMode="External"/><Relationship Id="rId2" Type="http://schemas.openxmlformats.org/officeDocument/2006/relationships/hyperlink" Target="https://www.terraform.io/downloads.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registry.terraform.io/providers/hashicorp/aws/latest/docs" TargetMode="External"/><Relationship Id="rId2" Type="http://schemas.openxmlformats.org/officeDocument/2006/relationships/hyperlink" Target="https://github.com/terraform-providers/terraform-provider-aws/tree/master/examples/two-tier" TargetMode="External"/><Relationship Id="rId1" Type="http://schemas.openxmlformats.org/officeDocument/2006/relationships/slideLayout" Target="../slideLayouts/slideLayout2.xml"/><Relationship Id="rId5" Type="http://schemas.openxmlformats.org/officeDocument/2006/relationships/hyperlink" Target="https://github.com/terraform-providers/terraform-provider-azurerm/tree/master/examples/virtual-machines/virtual_machine/bastion-box" TargetMode="External"/><Relationship Id="rId4" Type="http://schemas.openxmlformats.org/officeDocument/2006/relationships/hyperlink" Target="https://www.terraform.io/docs/providers/azurerm/index.html"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terraform-providers" TargetMode="External"/><Relationship Id="rId2" Type="http://schemas.openxmlformats.org/officeDocument/2006/relationships/hyperlink" Target="https://github.com/hashicorp/terraform/tree/master/examples" TargetMode="External"/><Relationship Id="rId1" Type="http://schemas.openxmlformats.org/officeDocument/2006/relationships/slideLayout" Target="../slideLayouts/slideLayout2.xml"/><Relationship Id="rId4" Type="http://schemas.openxmlformats.org/officeDocument/2006/relationships/hyperlink" Target="https://github.com/josenk/terraform-provider-esxi"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github.com/youngd24/TerraformDemo" TargetMode="Externa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4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E234CF4-802C-4AA1-B540-36C3B838C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D800584-727A-48CF-8223-244AD9717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67" y="-1"/>
            <a:ext cx="5038344"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097A0D-2DBE-724D-BE02-585DF4645768}"/>
              </a:ext>
            </a:extLst>
          </p:cNvPr>
          <p:cNvSpPr>
            <a:spLocks noGrp="1"/>
          </p:cNvSpPr>
          <p:nvPr>
            <p:ph type="ctrTitle"/>
          </p:nvPr>
        </p:nvSpPr>
        <p:spPr>
          <a:xfrm>
            <a:off x="1166650" y="1332952"/>
            <a:ext cx="3926898" cy="3921176"/>
          </a:xfrm>
        </p:spPr>
        <p:txBody>
          <a:bodyPr vert="horz" lIns="91440" tIns="45720" rIns="91440" bIns="45720" rtlCol="0" anchor="ctr">
            <a:normAutofit/>
          </a:bodyPr>
          <a:lstStyle/>
          <a:p>
            <a:pPr algn="l"/>
            <a:r>
              <a:rPr lang="en-US" sz="5400" kern="1200">
                <a:solidFill>
                  <a:schemeClr val="tx1"/>
                </a:solidFill>
                <a:latin typeface="+mj-lt"/>
                <a:ea typeface="+mj-ea"/>
                <a:cs typeface="+mj-cs"/>
              </a:rPr>
              <a:t>Intro to Terraform</a:t>
            </a:r>
          </a:p>
        </p:txBody>
      </p:sp>
      <p:grpSp>
        <p:nvGrpSpPr>
          <p:cNvPr id="16" name="Group 15">
            <a:extLst>
              <a:ext uri="{FF2B5EF4-FFF2-40B4-BE49-F238E27FC236}">
                <a16:creationId xmlns:a16="http://schemas.microsoft.com/office/drawing/2014/main" id="{B0CED441-B73B-4907-9AF2-614CEAC6A1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5422392" y="64008"/>
            <a:chExt cx="1178966" cy="232963"/>
          </a:xfrm>
        </p:grpSpPr>
        <p:sp>
          <p:nvSpPr>
            <p:cNvPr id="17" name="Rectangle 64">
              <a:extLst>
                <a:ext uri="{FF2B5EF4-FFF2-40B4-BE49-F238E27FC236}">
                  <a16:creationId xmlns:a16="http://schemas.microsoft.com/office/drawing/2014/main" id="{A03170C9-14E4-4D47-827E-51518FA9CA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757EFF12-1826-499E-94C2-AF4400A664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20CC511B-2DB0-4523-82ED-40CCC5C7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6CB93565-67D6-49DD-8D4E-4685AC81A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AE9D45A7-FFB3-4E69-A4EC-FAA3489B0E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A29467A6-0F59-4991-89B5-35408BD725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AA726CA1-9A94-4AF0-B9DD-3572C692A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EB03BD70-FD68-460B-A88B-005DAB5BED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C1040543-6AB1-4FE1-8946-59D0E7BB8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BEEF4851-38D3-48A2-B05D-269771626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DEC37F16-C638-42B2-AA09-CA5142D85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0AC31779-80E9-4BF3-9703-F63FE8094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D71CA5FF-D764-4C4E-8854-E5875684F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81A1FA9D-7285-4D42-ADF3-BC14114B27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A1E40F6A-5F88-46D9-A510-00D54F0B8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938C555D-926A-4092-966E-1BC7E455F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58D049FF-3E13-4E3E-A5BE-CF5253B8E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A16547CF-5B03-4E57-B466-A0FDCECADD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84C012C4-5959-40D5-8A7B-8542BD4B98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8C7DF75A-2C0D-4388-A295-397333ADBD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ubtitle 2">
            <a:extLst>
              <a:ext uri="{FF2B5EF4-FFF2-40B4-BE49-F238E27FC236}">
                <a16:creationId xmlns:a16="http://schemas.microsoft.com/office/drawing/2014/main" id="{618D829E-4342-5048-B142-1D9FD0F3596B}"/>
              </a:ext>
            </a:extLst>
          </p:cNvPr>
          <p:cNvSpPr>
            <a:spLocks noGrp="1"/>
          </p:cNvSpPr>
          <p:nvPr>
            <p:ph type="subTitle" idx="1"/>
          </p:nvPr>
        </p:nvSpPr>
        <p:spPr>
          <a:xfrm>
            <a:off x="6421120" y="499833"/>
            <a:ext cx="5100320" cy="5581226"/>
          </a:xfrm>
        </p:spPr>
        <p:txBody>
          <a:bodyPr vert="horz" lIns="91440" tIns="45720" rIns="91440" bIns="45720" rtlCol="0" anchor="ctr">
            <a:normAutofit/>
          </a:bodyPr>
          <a:lstStyle/>
          <a:p>
            <a:pPr algn="l"/>
            <a:r>
              <a:rPr lang="en-US" sz="2200" dirty="0"/>
              <a:t>Darren Young</a:t>
            </a:r>
            <a:br>
              <a:rPr lang="en-US" sz="2200" dirty="0"/>
            </a:br>
            <a:r>
              <a:rPr lang="en-US" sz="2200" dirty="0">
                <a:hlinkClick r:id="rId2"/>
              </a:rPr>
              <a:t>darren.young@imanage.com</a:t>
            </a:r>
            <a:endParaRPr lang="en-US" sz="2200" dirty="0"/>
          </a:p>
          <a:p>
            <a:pPr algn="l"/>
            <a:r>
              <a:rPr lang="en-US" sz="2200" dirty="0">
                <a:hlinkClick r:id="rId3"/>
              </a:rPr>
              <a:t>youngd24@gmail.com</a:t>
            </a:r>
            <a:endParaRPr lang="en-US" sz="2200" dirty="0"/>
          </a:p>
          <a:p>
            <a:pPr indent="-228600" algn="l">
              <a:buFont typeface="Arial" panose="020B0604020202020204" pitchFamily="34" charset="0"/>
              <a:buChar char="•"/>
            </a:pPr>
            <a:endParaRPr lang="en-US" sz="2200" dirty="0"/>
          </a:p>
        </p:txBody>
      </p:sp>
      <p:pic>
        <p:nvPicPr>
          <p:cNvPr id="4" name="Picture 3">
            <a:extLst>
              <a:ext uri="{FF2B5EF4-FFF2-40B4-BE49-F238E27FC236}">
                <a16:creationId xmlns:a16="http://schemas.microsoft.com/office/drawing/2014/main" id="{D00BABE6-F40F-E942-B454-769F71D11A16}"/>
              </a:ext>
            </a:extLst>
          </p:cNvPr>
          <p:cNvPicPr>
            <a:picLocks noChangeAspect="1"/>
          </p:cNvPicPr>
          <p:nvPr/>
        </p:nvPicPr>
        <p:blipFill>
          <a:blip r:embed="rId4"/>
          <a:stretch>
            <a:fillRect/>
          </a:stretch>
        </p:blipFill>
        <p:spPr>
          <a:xfrm>
            <a:off x="7323266" y="4696741"/>
            <a:ext cx="2908300" cy="698500"/>
          </a:xfrm>
          <a:prstGeom prst="rect">
            <a:avLst/>
          </a:prstGeom>
        </p:spPr>
      </p:pic>
    </p:spTree>
    <p:extLst>
      <p:ext uri="{BB962C8B-B14F-4D97-AF65-F5344CB8AC3E}">
        <p14:creationId xmlns:p14="http://schemas.microsoft.com/office/powerpoint/2010/main" val="1364631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6355CF0-422E-4E6A-95EA-261971F67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3BB360-0E6B-9143-8253-340B59F3CD4E}"/>
              </a:ext>
            </a:extLst>
          </p:cNvPr>
          <p:cNvSpPr>
            <a:spLocks noGrp="1"/>
          </p:cNvSpPr>
          <p:nvPr>
            <p:ph type="title"/>
          </p:nvPr>
        </p:nvSpPr>
        <p:spPr>
          <a:xfrm>
            <a:off x="1106557" y="637953"/>
            <a:ext cx="7659688" cy="3189507"/>
          </a:xfrm>
        </p:spPr>
        <p:txBody>
          <a:bodyPr vert="horz" lIns="91440" tIns="45720" rIns="91440" bIns="45720" rtlCol="0" anchor="b">
            <a:normAutofit/>
          </a:bodyPr>
          <a:lstStyle/>
          <a:p>
            <a:r>
              <a:rPr lang="en-US" sz="8000" kern="1200">
                <a:solidFill>
                  <a:schemeClr val="tx1">
                    <a:lumMod val="75000"/>
                    <a:lumOff val="25000"/>
                  </a:schemeClr>
                </a:solidFill>
                <a:latin typeface="+mj-lt"/>
                <a:ea typeface="+mj-ea"/>
                <a:cs typeface="+mj-cs"/>
              </a:rPr>
              <a:t>Installation</a:t>
            </a:r>
          </a:p>
        </p:txBody>
      </p:sp>
      <p:sp>
        <p:nvSpPr>
          <p:cNvPr id="9" name="Freeform 5">
            <a:extLst>
              <a:ext uri="{FF2B5EF4-FFF2-40B4-BE49-F238E27FC236}">
                <a16:creationId xmlns:a16="http://schemas.microsoft.com/office/drawing/2014/main" id="{8AA5B50B-519E-4763-9EFB-2C80373D1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789091" y="4356608"/>
            <a:ext cx="542047" cy="1997227"/>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298FD7FF-CB14-4A07-B879-0731A1847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783841" y="4214476"/>
            <a:ext cx="369761" cy="1783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CA0D5741-1590-4555-A7A7-DC9B4E2E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951746" y="4122185"/>
            <a:ext cx="201857" cy="1727743"/>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3E9C0339-B0D3-40BA-96EF-3C1DB738A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6820" y="4214476"/>
            <a:ext cx="339126" cy="1783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A4B9A42A-C5B8-4470-8743-670E34420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122186"/>
            <a:ext cx="201857" cy="1727743"/>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8">
            <a:extLst>
              <a:ext uri="{FF2B5EF4-FFF2-40B4-BE49-F238E27FC236}">
                <a16:creationId xmlns:a16="http://schemas.microsoft.com/office/drawing/2014/main" id="{EDB12AFC-55F8-4AE8-9351-0F38D0C5D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51447" y="4122187"/>
            <a:ext cx="7978524" cy="164787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8">
            <a:extLst>
              <a:ext uri="{FF2B5EF4-FFF2-40B4-BE49-F238E27FC236}">
                <a16:creationId xmlns:a16="http://schemas.microsoft.com/office/drawing/2014/main" id="{C58506DD-7B3D-4594-846B-F78590BE9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5946" y="4356608"/>
            <a:ext cx="3122079" cy="1641104"/>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3365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7323B6D6-A949-284A-B230-0CF1EE91625B}"/>
              </a:ext>
            </a:extLst>
          </p:cNvPr>
          <p:cNvSpPr>
            <a:spLocks noGrp="1"/>
          </p:cNvSpPr>
          <p:nvPr>
            <p:ph type="title"/>
          </p:nvPr>
        </p:nvSpPr>
        <p:spPr>
          <a:xfrm>
            <a:off x="777240" y="731519"/>
            <a:ext cx="2845191" cy="3237579"/>
          </a:xfrm>
        </p:spPr>
        <p:txBody>
          <a:bodyPr>
            <a:normAutofit/>
          </a:bodyPr>
          <a:lstStyle/>
          <a:p>
            <a:r>
              <a:rPr lang="en-US" sz="3800">
                <a:solidFill>
                  <a:srgbClr val="FFFFFF"/>
                </a:solidFill>
              </a:rPr>
              <a:t>Installation</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A22BADC-E2C8-064F-96E3-7186D342E2AB}"/>
              </a:ext>
            </a:extLst>
          </p:cNvPr>
          <p:cNvSpPr>
            <a:spLocks noGrp="1"/>
          </p:cNvSpPr>
          <p:nvPr>
            <p:ph idx="1"/>
          </p:nvPr>
        </p:nvSpPr>
        <p:spPr>
          <a:xfrm>
            <a:off x="4379709" y="686862"/>
            <a:ext cx="7037591" cy="5475129"/>
          </a:xfrm>
        </p:spPr>
        <p:txBody>
          <a:bodyPr anchor="ctr">
            <a:normAutofit/>
          </a:bodyPr>
          <a:lstStyle/>
          <a:p>
            <a:r>
              <a:rPr lang="en-US" sz="2600" dirty="0"/>
              <a:t>Download binary from </a:t>
            </a:r>
            <a:r>
              <a:rPr lang="en-US" sz="2600" dirty="0">
                <a:hlinkClick r:id="rId2"/>
              </a:rPr>
              <a:t>https://www.terraform.io/downloads.html</a:t>
            </a:r>
            <a:endParaRPr lang="en-US" sz="2600" dirty="0"/>
          </a:p>
          <a:p>
            <a:r>
              <a:rPr lang="en-US" sz="2600" dirty="0"/>
              <a:t>Copy the file somewhere into $PATH (e.g. /</a:t>
            </a:r>
            <a:r>
              <a:rPr lang="en-US" sz="2600" dirty="0" err="1"/>
              <a:t>usr</a:t>
            </a:r>
            <a:r>
              <a:rPr lang="en-US" sz="2600" dirty="0"/>
              <a:t>/local/bin)</a:t>
            </a:r>
          </a:p>
          <a:p>
            <a:r>
              <a:rPr lang="en-US" sz="2600" dirty="0"/>
              <a:t>OS/X: </a:t>
            </a:r>
            <a:r>
              <a:rPr lang="en-US" sz="2000" dirty="0">
                <a:latin typeface="Courier" pitchFamily="2" charset="0"/>
              </a:rPr>
              <a:t>brew install </a:t>
            </a:r>
            <a:r>
              <a:rPr lang="en-US" sz="2000" dirty="0" err="1">
                <a:latin typeface="Courier" pitchFamily="2" charset="0"/>
              </a:rPr>
              <a:t>hashicorp</a:t>
            </a:r>
            <a:r>
              <a:rPr lang="en-US" sz="2000" dirty="0">
                <a:latin typeface="Courier" pitchFamily="2" charset="0"/>
              </a:rPr>
              <a:t>/tap/terraform</a:t>
            </a:r>
          </a:p>
          <a:p>
            <a:endParaRPr lang="en-US" sz="1800" dirty="0">
              <a:latin typeface="Courier" pitchFamily="2" charset="0"/>
            </a:endParaRPr>
          </a:p>
          <a:p>
            <a:r>
              <a:rPr lang="en-US" sz="2600" dirty="0"/>
              <a:t>Installation Instructions </a:t>
            </a:r>
            <a:r>
              <a:rPr lang="en-US" sz="2600" dirty="0">
                <a:hlinkClick r:id="rId3"/>
              </a:rPr>
              <a:t>https://learn.hashicorp.com/tutorials/terraform/install-cli</a:t>
            </a:r>
            <a:endParaRPr lang="en-US" sz="2600" dirty="0"/>
          </a:p>
        </p:txBody>
      </p:sp>
    </p:spTree>
    <p:extLst>
      <p:ext uri="{BB962C8B-B14F-4D97-AF65-F5344CB8AC3E}">
        <p14:creationId xmlns:p14="http://schemas.microsoft.com/office/powerpoint/2010/main" val="3859857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6355CF0-422E-4E6A-95EA-261971F67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BFC76F-D710-204C-A6F5-110934C6D5D3}"/>
              </a:ext>
            </a:extLst>
          </p:cNvPr>
          <p:cNvSpPr>
            <a:spLocks noGrp="1"/>
          </p:cNvSpPr>
          <p:nvPr>
            <p:ph type="title"/>
          </p:nvPr>
        </p:nvSpPr>
        <p:spPr>
          <a:xfrm>
            <a:off x="1106557" y="637953"/>
            <a:ext cx="7659688" cy="3189507"/>
          </a:xfrm>
        </p:spPr>
        <p:txBody>
          <a:bodyPr vert="horz" lIns="91440" tIns="45720" rIns="91440" bIns="45720" rtlCol="0" anchor="b">
            <a:normAutofit/>
          </a:bodyPr>
          <a:lstStyle/>
          <a:p>
            <a:r>
              <a:rPr lang="en-US" sz="8000" kern="1200">
                <a:solidFill>
                  <a:schemeClr val="tx1">
                    <a:lumMod val="75000"/>
                    <a:lumOff val="25000"/>
                  </a:schemeClr>
                </a:solidFill>
                <a:latin typeface="+mj-lt"/>
                <a:ea typeface="+mj-ea"/>
                <a:cs typeface="+mj-cs"/>
              </a:rPr>
              <a:t>Configuration &amp; Structure</a:t>
            </a:r>
          </a:p>
        </p:txBody>
      </p:sp>
      <p:sp>
        <p:nvSpPr>
          <p:cNvPr id="24" name="Freeform 5">
            <a:extLst>
              <a:ext uri="{FF2B5EF4-FFF2-40B4-BE49-F238E27FC236}">
                <a16:creationId xmlns:a16="http://schemas.microsoft.com/office/drawing/2014/main" id="{8AA5B50B-519E-4763-9EFB-2C80373D1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789091" y="4356608"/>
            <a:ext cx="542047" cy="1997227"/>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 name="Freeform 6">
            <a:extLst>
              <a:ext uri="{FF2B5EF4-FFF2-40B4-BE49-F238E27FC236}">
                <a16:creationId xmlns:a16="http://schemas.microsoft.com/office/drawing/2014/main" id="{298FD7FF-CB14-4A07-B879-0731A1847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783841" y="4214476"/>
            <a:ext cx="369761" cy="1783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CA0D5741-1590-4555-A7A7-DC9B4E2E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951746" y="4122185"/>
            <a:ext cx="201857" cy="1727743"/>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6">
            <a:extLst>
              <a:ext uri="{FF2B5EF4-FFF2-40B4-BE49-F238E27FC236}">
                <a16:creationId xmlns:a16="http://schemas.microsoft.com/office/drawing/2014/main" id="{3E9C0339-B0D3-40BA-96EF-3C1DB738A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6820" y="4214476"/>
            <a:ext cx="339126" cy="1783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7">
            <a:extLst>
              <a:ext uri="{FF2B5EF4-FFF2-40B4-BE49-F238E27FC236}">
                <a16:creationId xmlns:a16="http://schemas.microsoft.com/office/drawing/2014/main" id="{A4B9A42A-C5B8-4470-8743-670E34420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122186"/>
            <a:ext cx="201857" cy="1727743"/>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8">
            <a:extLst>
              <a:ext uri="{FF2B5EF4-FFF2-40B4-BE49-F238E27FC236}">
                <a16:creationId xmlns:a16="http://schemas.microsoft.com/office/drawing/2014/main" id="{EDB12AFC-55F8-4AE8-9351-0F38D0C5D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51447" y="4122187"/>
            <a:ext cx="7978524" cy="164787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Rectangle 8">
            <a:extLst>
              <a:ext uri="{FF2B5EF4-FFF2-40B4-BE49-F238E27FC236}">
                <a16:creationId xmlns:a16="http://schemas.microsoft.com/office/drawing/2014/main" id="{C58506DD-7B3D-4594-846B-F78590BE9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5946" y="4356608"/>
            <a:ext cx="3122079" cy="1641104"/>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40936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0992ED3-FA99-4FAD-A3CA-2B9B3BB8B4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643467"/>
            <a:ext cx="3424430" cy="557318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CF9969F-F92A-8243-B9BF-97DFC140CFCB}"/>
              </a:ext>
            </a:extLst>
          </p:cNvPr>
          <p:cNvSpPr>
            <a:spLocks noGrp="1"/>
          </p:cNvSpPr>
          <p:nvPr>
            <p:ph type="title"/>
          </p:nvPr>
        </p:nvSpPr>
        <p:spPr>
          <a:xfrm>
            <a:off x="8384458" y="996950"/>
            <a:ext cx="2969342" cy="5028490"/>
          </a:xfrm>
        </p:spPr>
        <p:txBody>
          <a:bodyPr anchor="ctr">
            <a:normAutofit/>
          </a:bodyPr>
          <a:lstStyle/>
          <a:p>
            <a:r>
              <a:rPr lang="en-US">
                <a:solidFill>
                  <a:srgbClr val="FFFFFF"/>
                </a:solidFill>
              </a:rPr>
              <a:t>What makes up Terraform?</a:t>
            </a:r>
          </a:p>
        </p:txBody>
      </p:sp>
      <p:pic>
        <p:nvPicPr>
          <p:cNvPr id="4" name="Content Placeholder 3">
            <a:extLst>
              <a:ext uri="{FF2B5EF4-FFF2-40B4-BE49-F238E27FC236}">
                <a16:creationId xmlns:a16="http://schemas.microsoft.com/office/drawing/2014/main" id="{3A72AE36-DC10-7549-BEB2-087DC54A5B01}"/>
              </a:ext>
            </a:extLst>
          </p:cNvPr>
          <p:cNvPicPr>
            <a:picLocks noChangeAspect="1"/>
          </p:cNvPicPr>
          <p:nvPr/>
        </p:nvPicPr>
        <p:blipFill rotWithShape="1">
          <a:blip r:embed="rId2"/>
          <a:srcRect r="-1" b="11974"/>
          <a:stretch/>
        </p:blipFill>
        <p:spPr>
          <a:xfrm>
            <a:off x="1360560" y="804334"/>
            <a:ext cx="5627873" cy="2786592"/>
          </a:xfrm>
          <a:prstGeom prst="rect">
            <a:avLst/>
          </a:prstGeom>
        </p:spPr>
      </p:pic>
      <p:sp>
        <p:nvSpPr>
          <p:cNvPr id="3" name="Content Placeholder 2">
            <a:extLst>
              <a:ext uri="{FF2B5EF4-FFF2-40B4-BE49-F238E27FC236}">
                <a16:creationId xmlns:a16="http://schemas.microsoft.com/office/drawing/2014/main" id="{F7A91FDC-AD15-694F-8F36-CD86214C1E7F}"/>
              </a:ext>
            </a:extLst>
          </p:cNvPr>
          <p:cNvSpPr>
            <a:spLocks noGrp="1"/>
          </p:cNvSpPr>
          <p:nvPr>
            <p:ph idx="1"/>
          </p:nvPr>
        </p:nvSpPr>
        <p:spPr>
          <a:xfrm>
            <a:off x="814339" y="3905965"/>
            <a:ext cx="6730320" cy="2308567"/>
          </a:xfrm>
        </p:spPr>
        <p:txBody>
          <a:bodyPr>
            <a:normAutofit/>
          </a:bodyPr>
          <a:lstStyle/>
          <a:p>
            <a:r>
              <a:rPr lang="en-US" sz="2400"/>
              <a:t>The Terraform command</a:t>
            </a:r>
          </a:p>
          <a:p>
            <a:r>
              <a:rPr lang="en-US" sz="2400"/>
              <a:t>Configuration file(s)</a:t>
            </a:r>
          </a:p>
          <a:p>
            <a:r>
              <a:rPr lang="en-US" sz="2400"/>
              <a:t>Provider(s)</a:t>
            </a:r>
          </a:p>
          <a:p>
            <a:r>
              <a:rPr lang="en-US" sz="2400"/>
              <a:t>State file(s)</a:t>
            </a:r>
          </a:p>
          <a:p>
            <a:endParaRPr lang="en-US" sz="2400"/>
          </a:p>
        </p:txBody>
      </p:sp>
    </p:spTree>
    <p:extLst>
      <p:ext uri="{BB962C8B-B14F-4D97-AF65-F5344CB8AC3E}">
        <p14:creationId xmlns:p14="http://schemas.microsoft.com/office/powerpoint/2010/main" val="2933286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E782DF34-52A5-624C-9CB3-DC36E808DF98}"/>
              </a:ext>
            </a:extLst>
          </p:cNvPr>
          <p:cNvSpPr>
            <a:spLocks noGrp="1"/>
          </p:cNvSpPr>
          <p:nvPr>
            <p:ph type="title"/>
          </p:nvPr>
        </p:nvSpPr>
        <p:spPr>
          <a:xfrm>
            <a:off x="958506" y="800392"/>
            <a:ext cx="10264697" cy="1212102"/>
          </a:xfrm>
        </p:spPr>
        <p:txBody>
          <a:bodyPr>
            <a:normAutofit/>
          </a:bodyPr>
          <a:lstStyle/>
          <a:p>
            <a:r>
              <a:rPr lang="en-US" sz="4000">
                <a:solidFill>
                  <a:srgbClr val="FFFFFF"/>
                </a:solidFill>
              </a:rPr>
              <a:t>Configuration files</a:t>
            </a:r>
          </a:p>
        </p:txBody>
      </p:sp>
      <p:sp>
        <p:nvSpPr>
          <p:cNvPr id="3" name="Content Placeholder 2">
            <a:extLst>
              <a:ext uri="{FF2B5EF4-FFF2-40B4-BE49-F238E27FC236}">
                <a16:creationId xmlns:a16="http://schemas.microsoft.com/office/drawing/2014/main" id="{9F8B640C-D358-ED4D-B3C2-450A50ACAF66}"/>
              </a:ext>
            </a:extLst>
          </p:cNvPr>
          <p:cNvSpPr>
            <a:spLocks noGrp="1"/>
          </p:cNvSpPr>
          <p:nvPr>
            <p:ph idx="1"/>
          </p:nvPr>
        </p:nvSpPr>
        <p:spPr>
          <a:xfrm>
            <a:off x="1367624" y="2490436"/>
            <a:ext cx="9708995" cy="3567173"/>
          </a:xfrm>
        </p:spPr>
        <p:txBody>
          <a:bodyPr anchor="ctr">
            <a:normAutofit/>
          </a:bodyPr>
          <a:lstStyle/>
          <a:p>
            <a:r>
              <a:rPr lang="en-US" sz="2400" dirty="0"/>
              <a:t>Text files named with a .</a:t>
            </a:r>
            <a:r>
              <a:rPr lang="en-US" sz="2400" dirty="0" err="1"/>
              <a:t>tf</a:t>
            </a:r>
            <a:r>
              <a:rPr lang="en-US" sz="2400" dirty="0"/>
              <a:t> extension</a:t>
            </a:r>
          </a:p>
          <a:p>
            <a:r>
              <a:rPr lang="en-US" sz="2400" dirty="0"/>
              <a:t>UTF-8 encoded</a:t>
            </a:r>
          </a:p>
          <a:p>
            <a:r>
              <a:rPr lang="en-US" sz="2400" dirty="0"/>
              <a:t>Normally use UNIX line endings (LF) (but can use Windows CRLF)</a:t>
            </a:r>
          </a:p>
          <a:p>
            <a:r>
              <a:rPr lang="en-US" sz="2400" dirty="0"/>
              <a:t>Modules - a collection of .</a:t>
            </a:r>
            <a:r>
              <a:rPr lang="en-US" sz="2400" dirty="0" err="1"/>
              <a:t>tf</a:t>
            </a:r>
            <a:r>
              <a:rPr lang="en-US" sz="2400" dirty="0"/>
              <a:t> files in the same directory</a:t>
            </a:r>
          </a:p>
          <a:p>
            <a:pPr lvl="1"/>
            <a:r>
              <a:rPr lang="en-US" dirty="0"/>
              <a:t>Root module is built from the files in the current directory</a:t>
            </a:r>
          </a:p>
          <a:p>
            <a:pPr lvl="1"/>
            <a:r>
              <a:rPr lang="en-US" dirty="0"/>
              <a:t>May reference child modules in other directories</a:t>
            </a:r>
          </a:p>
          <a:p>
            <a:r>
              <a:rPr lang="en-US" sz="2400" dirty="0"/>
              <a:t>A single .</a:t>
            </a:r>
            <a:r>
              <a:rPr lang="en-US" sz="2400" dirty="0" err="1"/>
              <a:t>tf</a:t>
            </a:r>
            <a:r>
              <a:rPr lang="en-US" sz="2400" dirty="0"/>
              <a:t> file is usually the starting point</a:t>
            </a:r>
          </a:p>
        </p:txBody>
      </p:sp>
      <p:sp>
        <p:nvSpPr>
          <p:cNvPr id="4" name="Rectangle 3">
            <a:extLst>
              <a:ext uri="{FF2B5EF4-FFF2-40B4-BE49-F238E27FC236}">
                <a16:creationId xmlns:a16="http://schemas.microsoft.com/office/drawing/2014/main" id="{62BDA015-CF0D-6349-86A9-8B3169550F71}"/>
              </a:ext>
            </a:extLst>
          </p:cNvPr>
          <p:cNvSpPr/>
          <p:nvPr/>
        </p:nvSpPr>
        <p:spPr>
          <a:xfrm>
            <a:off x="3240854" y="6222285"/>
            <a:ext cx="4924553" cy="338554"/>
          </a:xfrm>
          <a:prstGeom prst="rect">
            <a:avLst/>
          </a:prstGeom>
        </p:spPr>
        <p:txBody>
          <a:bodyPr wrap="none">
            <a:spAutoFit/>
          </a:bodyPr>
          <a:lstStyle/>
          <a:p>
            <a:r>
              <a:rPr lang="en-US" sz="1600" dirty="0"/>
              <a:t>https://</a:t>
            </a:r>
            <a:r>
              <a:rPr lang="en-US" sz="1600" dirty="0" err="1"/>
              <a:t>www.terraform.io</a:t>
            </a:r>
            <a:r>
              <a:rPr lang="en-US" sz="1600" dirty="0"/>
              <a:t>/docs/configuration/</a:t>
            </a:r>
            <a:r>
              <a:rPr lang="en-US" sz="1600" dirty="0" err="1"/>
              <a:t>index.html</a:t>
            </a:r>
            <a:endParaRPr lang="en-US" sz="1600" dirty="0"/>
          </a:p>
        </p:txBody>
      </p:sp>
    </p:spTree>
    <p:extLst>
      <p:ext uri="{BB962C8B-B14F-4D97-AF65-F5344CB8AC3E}">
        <p14:creationId xmlns:p14="http://schemas.microsoft.com/office/powerpoint/2010/main" val="613853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Rectangle 28">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2F7B8C1-64AC-8A44-B324-E8F54A213CD4}"/>
              </a:ext>
            </a:extLst>
          </p:cNvPr>
          <p:cNvSpPr>
            <a:spLocks noGrp="1"/>
          </p:cNvSpPr>
          <p:nvPr>
            <p:ph type="title"/>
          </p:nvPr>
        </p:nvSpPr>
        <p:spPr>
          <a:xfrm>
            <a:off x="958506" y="800392"/>
            <a:ext cx="10264697" cy="1212102"/>
          </a:xfrm>
        </p:spPr>
        <p:txBody>
          <a:bodyPr>
            <a:normAutofit/>
          </a:bodyPr>
          <a:lstStyle/>
          <a:p>
            <a:r>
              <a:rPr lang="en-US" sz="4000">
                <a:solidFill>
                  <a:srgbClr val="FFFFFF"/>
                </a:solidFill>
              </a:rPr>
              <a:t>Resources</a:t>
            </a:r>
          </a:p>
        </p:txBody>
      </p:sp>
      <p:sp>
        <p:nvSpPr>
          <p:cNvPr id="3" name="Content Placeholder 2">
            <a:extLst>
              <a:ext uri="{FF2B5EF4-FFF2-40B4-BE49-F238E27FC236}">
                <a16:creationId xmlns:a16="http://schemas.microsoft.com/office/drawing/2014/main" id="{FA7EF8FA-736D-0443-BF36-74F5D111BC79}"/>
              </a:ext>
            </a:extLst>
          </p:cNvPr>
          <p:cNvSpPr>
            <a:spLocks noGrp="1"/>
          </p:cNvSpPr>
          <p:nvPr>
            <p:ph idx="1"/>
          </p:nvPr>
        </p:nvSpPr>
        <p:spPr>
          <a:xfrm>
            <a:off x="1367624" y="2490436"/>
            <a:ext cx="9708995" cy="3567173"/>
          </a:xfrm>
        </p:spPr>
        <p:txBody>
          <a:bodyPr anchor="ctr">
            <a:normAutofit/>
          </a:bodyPr>
          <a:lstStyle/>
          <a:p>
            <a:r>
              <a:rPr lang="en-US" sz="2400" i="1" u="sng" dirty="0"/>
              <a:t>Resources</a:t>
            </a:r>
            <a:r>
              <a:rPr lang="en-US" sz="2400" dirty="0"/>
              <a:t> are the most important element in the Terraform language. Each resource block describes one or more infrastructure objects, such as:</a:t>
            </a:r>
          </a:p>
          <a:p>
            <a:pPr lvl="1"/>
            <a:r>
              <a:rPr lang="en-US" dirty="0"/>
              <a:t>virtual networks</a:t>
            </a:r>
          </a:p>
          <a:p>
            <a:pPr lvl="1"/>
            <a:r>
              <a:rPr lang="en-US" dirty="0"/>
              <a:t>compute instances</a:t>
            </a:r>
          </a:p>
          <a:p>
            <a:pPr lvl="1"/>
            <a:r>
              <a:rPr lang="en-US" dirty="0"/>
              <a:t>higher-level components such as DNS records</a:t>
            </a:r>
          </a:p>
          <a:p>
            <a:r>
              <a:rPr lang="en-US" sz="2400" dirty="0"/>
              <a:t>Each </a:t>
            </a:r>
            <a:r>
              <a:rPr lang="en-US" sz="2400" i="1" u="sng" dirty="0"/>
              <a:t>Resource</a:t>
            </a:r>
            <a:r>
              <a:rPr lang="en-US" sz="2400" dirty="0"/>
              <a:t> is associated with a </a:t>
            </a:r>
            <a:r>
              <a:rPr lang="en-US" sz="2400" i="1" u="sng" dirty="0"/>
              <a:t>Resource Type</a:t>
            </a:r>
          </a:p>
          <a:p>
            <a:pPr lvl="1"/>
            <a:r>
              <a:rPr lang="en-US" dirty="0"/>
              <a:t>Defines the kind of infrastructure object it manages</a:t>
            </a:r>
          </a:p>
          <a:p>
            <a:pPr lvl="1"/>
            <a:r>
              <a:rPr lang="en-US" dirty="0"/>
              <a:t>Implemented by a </a:t>
            </a:r>
            <a:r>
              <a:rPr lang="en-US" i="1" u="sng" dirty="0"/>
              <a:t>Provider</a:t>
            </a:r>
          </a:p>
        </p:txBody>
      </p:sp>
      <p:sp>
        <p:nvSpPr>
          <p:cNvPr id="5" name="Rectangle 4">
            <a:extLst>
              <a:ext uri="{FF2B5EF4-FFF2-40B4-BE49-F238E27FC236}">
                <a16:creationId xmlns:a16="http://schemas.microsoft.com/office/drawing/2014/main" id="{76881F43-DEEF-8443-94AB-82954BC4E473}"/>
              </a:ext>
            </a:extLst>
          </p:cNvPr>
          <p:cNvSpPr/>
          <p:nvPr/>
        </p:nvSpPr>
        <p:spPr>
          <a:xfrm>
            <a:off x="2968802" y="6348204"/>
            <a:ext cx="5282600" cy="338554"/>
          </a:xfrm>
          <a:prstGeom prst="rect">
            <a:avLst/>
          </a:prstGeom>
        </p:spPr>
        <p:txBody>
          <a:bodyPr wrap="none">
            <a:spAutoFit/>
          </a:bodyPr>
          <a:lstStyle/>
          <a:p>
            <a:pPr>
              <a:spcAft>
                <a:spcPts val="600"/>
              </a:spcAft>
            </a:pPr>
            <a:r>
              <a:rPr lang="en-US" sz="1600" dirty="0"/>
              <a:t>https://</a:t>
            </a:r>
            <a:r>
              <a:rPr lang="en-US" sz="1600" dirty="0" err="1"/>
              <a:t>www.terraform.io</a:t>
            </a:r>
            <a:r>
              <a:rPr lang="en-US" sz="1600" dirty="0"/>
              <a:t>/docs/configuration/</a:t>
            </a:r>
            <a:r>
              <a:rPr lang="en-US" sz="1600" dirty="0" err="1"/>
              <a:t>resources.html</a:t>
            </a:r>
            <a:endParaRPr lang="en-US" sz="1600" dirty="0"/>
          </a:p>
        </p:txBody>
      </p:sp>
    </p:spTree>
    <p:extLst>
      <p:ext uri="{BB962C8B-B14F-4D97-AF65-F5344CB8AC3E}">
        <p14:creationId xmlns:p14="http://schemas.microsoft.com/office/powerpoint/2010/main" val="29421816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F357D35-3E3E-4EC7-B3AE-C106ABB7D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334D921-DCE6-4D92-987F-D98C93F1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2100" cy="6377939"/>
          </a:xfrm>
          <a:prstGeom prst="rect">
            <a:avLst/>
          </a:prstGeom>
          <a:solidFill>
            <a:srgbClr val="FFFFFF"/>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DE4D942F-489D-4A7B-8983-94254348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378" y="246887"/>
            <a:ext cx="5861321" cy="6377939"/>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30" name="Straight Connector 29">
            <a:extLst>
              <a:ext uri="{FF2B5EF4-FFF2-40B4-BE49-F238E27FC236}">
                <a16:creationId xmlns:a16="http://schemas.microsoft.com/office/drawing/2014/main" id="{E8F0F547-5526-40CC-8397-442101C26B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36924" y="4768667"/>
            <a:ext cx="4215939"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93BD913-0EB6-48A4-B22A-6A4DE0898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6888"/>
            <a:ext cx="11724640" cy="6377939"/>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AE10F7B-CE1E-8C44-8E21-4A1FEA82D655}"/>
              </a:ext>
            </a:extLst>
          </p:cNvPr>
          <p:cNvSpPr>
            <a:spLocks noGrp="1"/>
          </p:cNvSpPr>
          <p:nvPr>
            <p:ph type="title"/>
          </p:nvPr>
        </p:nvSpPr>
        <p:spPr>
          <a:xfrm>
            <a:off x="6736924" y="857675"/>
            <a:ext cx="4566230" cy="3847033"/>
          </a:xfrm>
        </p:spPr>
        <p:txBody>
          <a:bodyPr vert="horz" lIns="91440" tIns="45720" rIns="91440" bIns="45720" rtlCol="0" anchor="b">
            <a:normAutofit/>
          </a:bodyPr>
          <a:lstStyle/>
          <a:p>
            <a:pPr algn="ctr"/>
            <a:r>
              <a:rPr lang="en-US" sz="4800" dirty="0">
                <a:solidFill>
                  <a:srgbClr val="FFFFFF"/>
                </a:solidFill>
              </a:rPr>
              <a:t>Resource Examples</a:t>
            </a:r>
          </a:p>
        </p:txBody>
      </p:sp>
      <p:pic>
        <p:nvPicPr>
          <p:cNvPr id="5" name="Picture 4">
            <a:extLst>
              <a:ext uri="{FF2B5EF4-FFF2-40B4-BE49-F238E27FC236}">
                <a16:creationId xmlns:a16="http://schemas.microsoft.com/office/drawing/2014/main" id="{1713409F-95A8-AB43-A08E-DAC35BABAF86}"/>
              </a:ext>
            </a:extLst>
          </p:cNvPr>
          <p:cNvPicPr>
            <a:picLocks noChangeAspect="1"/>
          </p:cNvPicPr>
          <p:nvPr/>
        </p:nvPicPr>
        <p:blipFill rotWithShape="1">
          <a:blip r:embed="rId2"/>
          <a:srcRect r="2073" b="3"/>
          <a:stretch/>
        </p:blipFill>
        <p:spPr>
          <a:xfrm>
            <a:off x="298464" y="347036"/>
            <a:ext cx="5552154" cy="6213225"/>
          </a:xfrm>
          <a:prstGeom prst="rect">
            <a:avLst/>
          </a:prstGeom>
        </p:spPr>
      </p:pic>
    </p:spTree>
    <p:extLst>
      <p:ext uri="{BB962C8B-B14F-4D97-AF65-F5344CB8AC3E}">
        <p14:creationId xmlns:p14="http://schemas.microsoft.com/office/powerpoint/2010/main" val="33668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17CD18C-FE91-0644-ABF6-73BDB2EA8B9E}"/>
              </a:ext>
            </a:extLst>
          </p:cNvPr>
          <p:cNvSpPr>
            <a:spLocks noGrp="1"/>
          </p:cNvSpPr>
          <p:nvPr>
            <p:ph type="title"/>
          </p:nvPr>
        </p:nvSpPr>
        <p:spPr>
          <a:xfrm>
            <a:off x="958506" y="800392"/>
            <a:ext cx="10264697" cy="1212102"/>
          </a:xfrm>
        </p:spPr>
        <p:txBody>
          <a:bodyPr>
            <a:normAutofit/>
          </a:bodyPr>
          <a:lstStyle/>
          <a:p>
            <a:r>
              <a:rPr lang="en-US" sz="4000">
                <a:solidFill>
                  <a:srgbClr val="FFFFFF"/>
                </a:solidFill>
              </a:rPr>
              <a:t>Providers</a:t>
            </a:r>
          </a:p>
        </p:txBody>
      </p:sp>
      <p:sp>
        <p:nvSpPr>
          <p:cNvPr id="3" name="Content Placeholder 2">
            <a:extLst>
              <a:ext uri="{FF2B5EF4-FFF2-40B4-BE49-F238E27FC236}">
                <a16:creationId xmlns:a16="http://schemas.microsoft.com/office/drawing/2014/main" id="{CE225BE3-6ED8-6846-9745-594A4BE88EFF}"/>
              </a:ext>
            </a:extLst>
          </p:cNvPr>
          <p:cNvSpPr>
            <a:spLocks noGrp="1"/>
          </p:cNvSpPr>
          <p:nvPr>
            <p:ph idx="1"/>
          </p:nvPr>
        </p:nvSpPr>
        <p:spPr>
          <a:xfrm>
            <a:off x="1367624" y="2490436"/>
            <a:ext cx="9708995" cy="3567173"/>
          </a:xfrm>
        </p:spPr>
        <p:txBody>
          <a:bodyPr anchor="ctr">
            <a:normAutofit/>
          </a:bodyPr>
          <a:lstStyle/>
          <a:p>
            <a:r>
              <a:rPr lang="en-US" sz="2400" dirty="0"/>
              <a:t>Are essentially “plugins” for various infrastructure types</a:t>
            </a:r>
          </a:p>
          <a:p>
            <a:r>
              <a:rPr lang="en-US" sz="2400" dirty="0"/>
              <a:t>Each provider plugin offers a set of resource types and defines for each resource type which arguments it accepts, which attributes it exports, and how changes to resources of that type are actually applied to remote APIs.</a:t>
            </a:r>
          </a:p>
          <a:p>
            <a:r>
              <a:rPr lang="en-US" sz="2400" dirty="0"/>
              <a:t>The Terraform Registry is the main directory of publicly available Terraform providers, and hosts providers for most major infrastructure platforms.</a:t>
            </a:r>
          </a:p>
          <a:p>
            <a:r>
              <a:rPr lang="en-US" sz="2400" dirty="0"/>
              <a:t>You can also write and distribute your own Terraform providers, for public or private use.</a:t>
            </a:r>
          </a:p>
        </p:txBody>
      </p:sp>
      <p:sp>
        <p:nvSpPr>
          <p:cNvPr id="4" name="Rectangle 3">
            <a:extLst>
              <a:ext uri="{FF2B5EF4-FFF2-40B4-BE49-F238E27FC236}">
                <a16:creationId xmlns:a16="http://schemas.microsoft.com/office/drawing/2014/main" id="{776230AA-8F91-AA4B-B526-0A3C43F11175}"/>
              </a:ext>
            </a:extLst>
          </p:cNvPr>
          <p:cNvSpPr/>
          <p:nvPr/>
        </p:nvSpPr>
        <p:spPr>
          <a:xfrm>
            <a:off x="2662359" y="6119250"/>
            <a:ext cx="6353625" cy="338554"/>
          </a:xfrm>
          <a:prstGeom prst="rect">
            <a:avLst/>
          </a:prstGeom>
        </p:spPr>
        <p:txBody>
          <a:bodyPr wrap="square">
            <a:spAutoFit/>
          </a:bodyPr>
          <a:lstStyle/>
          <a:p>
            <a:r>
              <a:rPr lang="en-US" sz="1600" dirty="0"/>
              <a:t>https://</a:t>
            </a:r>
            <a:r>
              <a:rPr lang="en-US" sz="1600" dirty="0" err="1"/>
              <a:t>www.terraform.io</a:t>
            </a:r>
            <a:r>
              <a:rPr lang="en-US" sz="1600" dirty="0"/>
              <a:t>/docs/configuration/provider-</a:t>
            </a:r>
            <a:r>
              <a:rPr lang="en-US" sz="1600" dirty="0" err="1"/>
              <a:t>requirements.html</a:t>
            </a:r>
            <a:endParaRPr lang="en-US" sz="1600" dirty="0"/>
          </a:p>
        </p:txBody>
      </p:sp>
    </p:spTree>
    <p:extLst>
      <p:ext uri="{BB962C8B-B14F-4D97-AF65-F5344CB8AC3E}">
        <p14:creationId xmlns:p14="http://schemas.microsoft.com/office/powerpoint/2010/main" val="1460601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8">
            <a:extLst>
              <a:ext uri="{FF2B5EF4-FFF2-40B4-BE49-F238E27FC236}">
                <a16:creationId xmlns:a16="http://schemas.microsoft.com/office/drawing/2014/main" id="{1BE4F293-0A40-4AA3-8747-1C7D9F3EE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0">
            <a:extLst>
              <a:ext uri="{FF2B5EF4-FFF2-40B4-BE49-F238E27FC236}">
                <a16:creationId xmlns:a16="http://schemas.microsoft.com/office/drawing/2014/main" id="{5D1CC8B8-2CD1-45F6-9CED-CA31040022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20" name="Freeform 44">
              <a:extLst>
                <a:ext uri="{FF2B5EF4-FFF2-40B4-BE49-F238E27FC236}">
                  <a16:creationId xmlns:a16="http://schemas.microsoft.com/office/drawing/2014/main" id="{D0486316-3F2D-434E-AF23-A8EDD6E78D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45">
              <a:extLst>
                <a:ext uri="{FF2B5EF4-FFF2-40B4-BE49-F238E27FC236}">
                  <a16:creationId xmlns:a16="http://schemas.microsoft.com/office/drawing/2014/main" id="{2AF5945E-96EF-472A-8B30-5AC427AA40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46">
              <a:extLst>
                <a:ext uri="{FF2B5EF4-FFF2-40B4-BE49-F238E27FC236}">
                  <a16:creationId xmlns:a16="http://schemas.microsoft.com/office/drawing/2014/main" id="{F43F39F5-753C-4BA6-AF2B-6F0EEE25AD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47">
              <a:extLst>
                <a:ext uri="{FF2B5EF4-FFF2-40B4-BE49-F238E27FC236}">
                  <a16:creationId xmlns:a16="http://schemas.microsoft.com/office/drawing/2014/main" id="{2CC5073C-8188-4DE4-B2AB-9C87DDA4F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Rectangle 15">
              <a:extLst>
                <a:ext uri="{FF2B5EF4-FFF2-40B4-BE49-F238E27FC236}">
                  <a16:creationId xmlns:a16="http://schemas.microsoft.com/office/drawing/2014/main" id="{AEF2074A-D7D4-4AF6-866A-31DDF66B1F7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BDB37553-EC83-A942-9964-8957CCB5F620}"/>
              </a:ext>
            </a:extLst>
          </p:cNvPr>
          <p:cNvSpPr>
            <a:spLocks noGrp="1"/>
          </p:cNvSpPr>
          <p:nvPr>
            <p:ph type="title"/>
          </p:nvPr>
        </p:nvSpPr>
        <p:spPr>
          <a:xfrm>
            <a:off x="1353666" y="759805"/>
            <a:ext cx="10000133" cy="1325563"/>
          </a:xfrm>
        </p:spPr>
        <p:txBody>
          <a:bodyPr>
            <a:normAutofit/>
          </a:bodyPr>
          <a:lstStyle/>
          <a:p>
            <a:r>
              <a:rPr lang="en-US" sz="4000">
                <a:solidFill>
                  <a:srgbClr val="FFFFFF"/>
                </a:solidFill>
              </a:rPr>
              <a:t>Using Providers</a:t>
            </a:r>
          </a:p>
        </p:txBody>
      </p:sp>
      <p:graphicFrame>
        <p:nvGraphicFramePr>
          <p:cNvPr id="25" name="Content Placeholder 2">
            <a:extLst>
              <a:ext uri="{FF2B5EF4-FFF2-40B4-BE49-F238E27FC236}">
                <a16:creationId xmlns:a16="http://schemas.microsoft.com/office/drawing/2014/main" id="{27EAEC03-B633-45C2-A3B7-2206948810B8}"/>
              </a:ext>
            </a:extLst>
          </p:cNvPr>
          <p:cNvGraphicFramePr>
            <a:graphicFrameLocks noGrp="1"/>
          </p:cNvGraphicFramePr>
          <p:nvPr>
            <p:ph idx="1"/>
            <p:extLst>
              <p:ext uri="{D42A27DB-BD31-4B8C-83A1-F6EECF244321}">
                <p14:modId xmlns:p14="http://schemas.microsoft.com/office/powerpoint/2010/main" val="3186846750"/>
              </p:ext>
            </p:extLst>
          </p:nvPr>
        </p:nvGraphicFramePr>
        <p:xfrm>
          <a:off x="1422492" y="2499837"/>
          <a:ext cx="9507778" cy="37146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16281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27D15F9-FBA9-45B6-A1EE-7E26109074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549D845D-9A57-49AC-9523-BB0D6DA6FE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8" name="Freeform 44">
              <a:extLst>
                <a:ext uri="{FF2B5EF4-FFF2-40B4-BE49-F238E27FC236}">
                  <a16:creationId xmlns:a16="http://schemas.microsoft.com/office/drawing/2014/main" id="{3348EFE1-9D21-4DC0-8EC9-C887670613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45">
              <a:extLst>
                <a:ext uri="{FF2B5EF4-FFF2-40B4-BE49-F238E27FC236}">
                  <a16:creationId xmlns:a16="http://schemas.microsoft.com/office/drawing/2014/main" id="{D9CD0CF4-76F6-470E-A8EF-DD74FC196C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46">
              <a:extLst>
                <a:ext uri="{FF2B5EF4-FFF2-40B4-BE49-F238E27FC236}">
                  <a16:creationId xmlns:a16="http://schemas.microsoft.com/office/drawing/2014/main" id="{71645EB6-7E0C-491E-9A5B-C25E80A64A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47">
              <a:extLst>
                <a:ext uri="{FF2B5EF4-FFF2-40B4-BE49-F238E27FC236}">
                  <a16:creationId xmlns:a16="http://schemas.microsoft.com/office/drawing/2014/main" id="{D20E5CAC-62A4-48E1-9F9F-1F81766831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Rectangle 21">
              <a:extLst>
                <a:ext uri="{FF2B5EF4-FFF2-40B4-BE49-F238E27FC236}">
                  <a16:creationId xmlns:a16="http://schemas.microsoft.com/office/drawing/2014/main" id="{053A11D2-F06B-447E-96A7-27A21A8FA64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E76155A5-74D1-2F40-BEC1-7418FCC5CC5B}"/>
              </a:ext>
            </a:extLst>
          </p:cNvPr>
          <p:cNvSpPr>
            <a:spLocks noGrp="1"/>
          </p:cNvSpPr>
          <p:nvPr>
            <p:ph type="title"/>
          </p:nvPr>
        </p:nvSpPr>
        <p:spPr>
          <a:xfrm>
            <a:off x="1047280" y="759805"/>
            <a:ext cx="10306520" cy="1325563"/>
          </a:xfrm>
        </p:spPr>
        <p:txBody>
          <a:bodyPr>
            <a:normAutofit/>
          </a:bodyPr>
          <a:lstStyle/>
          <a:p>
            <a:r>
              <a:rPr lang="en-US" sz="4000">
                <a:solidFill>
                  <a:srgbClr val="FFFFFF"/>
                </a:solidFill>
              </a:rPr>
              <a:t>Input Variables</a:t>
            </a:r>
          </a:p>
        </p:txBody>
      </p:sp>
      <p:pic>
        <p:nvPicPr>
          <p:cNvPr id="7" name="Graphic 6" descr="Flowchart">
            <a:extLst>
              <a:ext uri="{FF2B5EF4-FFF2-40B4-BE49-F238E27FC236}">
                <a16:creationId xmlns:a16="http://schemas.microsoft.com/office/drawing/2014/main" id="{9E3B2E1F-EB7F-4AD3-BBEA-C962A1B645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24902" y="2669172"/>
            <a:ext cx="3209779" cy="3209779"/>
          </a:xfrm>
          <a:prstGeom prst="rect">
            <a:avLst/>
          </a:prstGeom>
        </p:spPr>
      </p:pic>
      <p:sp>
        <p:nvSpPr>
          <p:cNvPr id="3" name="Content Placeholder 2">
            <a:extLst>
              <a:ext uri="{FF2B5EF4-FFF2-40B4-BE49-F238E27FC236}">
                <a16:creationId xmlns:a16="http://schemas.microsoft.com/office/drawing/2014/main" id="{2D35124D-8058-6D4A-9EE9-F24EC357DD13}"/>
              </a:ext>
            </a:extLst>
          </p:cNvPr>
          <p:cNvSpPr>
            <a:spLocks noGrp="1"/>
          </p:cNvSpPr>
          <p:nvPr>
            <p:ph idx="1"/>
          </p:nvPr>
        </p:nvSpPr>
        <p:spPr>
          <a:xfrm>
            <a:off x="5295569" y="2494450"/>
            <a:ext cx="5471529" cy="3563159"/>
          </a:xfrm>
        </p:spPr>
        <p:txBody>
          <a:bodyPr>
            <a:normAutofit/>
          </a:bodyPr>
          <a:lstStyle/>
          <a:p>
            <a:r>
              <a:rPr lang="en-US" sz="2400" i="1" u="sng" dirty="0"/>
              <a:t>Input Variables</a:t>
            </a:r>
          </a:p>
          <a:p>
            <a:pPr lvl="1"/>
            <a:r>
              <a:rPr lang="en-US" dirty="0"/>
              <a:t>Provide parameters to/for a Terraform module</a:t>
            </a:r>
          </a:p>
          <a:p>
            <a:pPr lvl="1"/>
            <a:r>
              <a:rPr lang="en-US" dirty="0"/>
              <a:t>Allows aspects of the module to be customized without altering the module's own source code</a:t>
            </a:r>
          </a:p>
          <a:p>
            <a:pPr lvl="1"/>
            <a:r>
              <a:rPr lang="en-US" dirty="0"/>
              <a:t>Allows modules to be shared between different configurations.</a:t>
            </a:r>
          </a:p>
        </p:txBody>
      </p:sp>
      <p:sp>
        <p:nvSpPr>
          <p:cNvPr id="14" name="Rectangle 13">
            <a:extLst>
              <a:ext uri="{FF2B5EF4-FFF2-40B4-BE49-F238E27FC236}">
                <a16:creationId xmlns:a16="http://schemas.microsoft.com/office/drawing/2014/main" id="{546E59AD-9122-6648-9753-88C3BF6C59AD}"/>
              </a:ext>
            </a:extLst>
          </p:cNvPr>
          <p:cNvSpPr/>
          <p:nvPr/>
        </p:nvSpPr>
        <p:spPr>
          <a:xfrm>
            <a:off x="3269339" y="6119250"/>
            <a:ext cx="5216364" cy="338554"/>
          </a:xfrm>
          <a:prstGeom prst="rect">
            <a:avLst/>
          </a:prstGeom>
        </p:spPr>
        <p:txBody>
          <a:bodyPr wrap="none">
            <a:spAutoFit/>
          </a:bodyPr>
          <a:lstStyle/>
          <a:p>
            <a:r>
              <a:rPr lang="en-US" sz="1600" dirty="0"/>
              <a:t>https://</a:t>
            </a:r>
            <a:r>
              <a:rPr lang="en-US" sz="1600" dirty="0" err="1"/>
              <a:t>www.terraform.io</a:t>
            </a:r>
            <a:r>
              <a:rPr lang="en-US" sz="1600" dirty="0"/>
              <a:t>/docs/configuration/</a:t>
            </a:r>
            <a:r>
              <a:rPr lang="en-US" sz="1600" dirty="0" err="1"/>
              <a:t>variables.html</a:t>
            </a:r>
            <a:endParaRPr lang="en-US" sz="1600" dirty="0"/>
          </a:p>
        </p:txBody>
      </p:sp>
    </p:spTree>
    <p:extLst>
      <p:ext uri="{BB962C8B-B14F-4D97-AF65-F5344CB8AC3E}">
        <p14:creationId xmlns:p14="http://schemas.microsoft.com/office/powerpoint/2010/main" val="2202350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2F4CBFA-B385-4B16-B63B-29D40EBF73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F698CE04-5039-4B4D-B676-5DDF9467EA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13372" y="563918"/>
            <a:ext cx="4163968" cy="5978614"/>
            <a:chOff x="7513372" y="803186"/>
            <a:chExt cx="4163968" cy="5978614"/>
          </a:xfrm>
        </p:grpSpPr>
        <p:sp>
          <p:nvSpPr>
            <p:cNvPr id="20" name="Freeform 6">
              <a:extLst>
                <a:ext uri="{FF2B5EF4-FFF2-40B4-BE49-F238E27FC236}">
                  <a16:creationId xmlns:a16="http://schemas.microsoft.com/office/drawing/2014/main" id="{A5B7FFC8-6FAA-4120-AC51-F1C9C825A0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7">
              <a:extLst>
                <a:ext uri="{FF2B5EF4-FFF2-40B4-BE49-F238E27FC236}">
                  <a16:creationId xmlns:a16="http://schemas.microsoft.com/office/drawing/2014/main" id="{FF5B224B-4446-4B75-8B12-7FAFA8ED83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Rectangle 8">
              <a:extLst>
                <a:ext uri="{FF2B5EF4-FFF2-40B4-BE49-F238E27FC236}">
                  <a16:creationId xmlns:a16="http://schemas.microsoft.com/office/drawing/2014/main" id="{C807611F-497E-428E-9B8B-0192C78970C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4A435F6D-9B3E-DD42-BBA3-C0B6FAC753B9}"/>
              </a:ext>
            </a:extLst>
          </p:cNvPr>
          <p:cNvSpPr>
            <a:spLocks noGrp="1"/>
          </p:cNvSpPr>
          <p:nvPr>
            <p:ph type="title"/>
          </p:nvPr>
        </p:nvSpPr>
        <p:spPr>
          <a:xfrm>
            <a:off x="7835106" y="1132517"/>
            <a:ext cx="3246509" cy="4367531"/>
          </a:xfrm>
        </p:spPr>
        <p:txBody>
          <a:bodyPr>
            <a:normAutofit/>
          </a:bodyPr>
          <a:lstStyle/>
          <a:p>
            <a:r>
              <a:rPr lang="en-US">
                <a:solidFill>
                  <a:srgbClr val="FFFFFF"/>
                </a:solidFill>
              </a:rPr>
              <a:t>Overview</a:t>
            </a:r>
          </a:p>
        </p:txBody>
      </p:sp>
      <p:sp>
        <p:nvSpPr>
          <p:cNvPr id="3" name="Content Placeholder 2">
            <a:extLst>
              <a:ext uri="{FF2B5EF4-FFF2-40B4-BE49-F238E27FC236}">
                <a16:creationId xmlns:a16="http://schemas.microsoft.com/office/drawing/2014/main" id="{2B2EBBA1-9606-A647-AACF-9C2239D10A32}"/>
              </a:ext>
            </a:extLst>
          </p:cNvPr>
          <p:cNvSpPr>
            <a:spLocks noGrp="1"/>
          </p:cNvSpPr>
          <p:nvPr>
            <p:ph idx="1"/>
          </p:nvPr>
        </p:nvSpPr>
        <p:spPr>
          <a:xfrm>
            <a:off x="838200" y="1132519"/>
            <a:ext cx="6300975" cy="4367530"/>
          </a:xfrm>
        </p:spPr>
        <p:txBody>
          <a:bodyPr anchor="ctr">
            <a:normAutofit/>
          </a:bodyPr>
          <a:lstStyle/>
          <a:p>
            <a:pPr marL="0" indent="0">
              <a:buNone/>
            </a:pPr>
            <a:r>
              <a:rPr lang="en-US" dirty="0"/>
              <a:t>Take a 1000’ dive into Terraform, what infrastructure as code is, how you can use it today and walk away with working code you can implement.</a:t>
            </a:r>
          </a:p>
        </p:txBody>
      </p:sp>
    </p:spTree>
    <p:extLst>
      <p:ext uri="{BB962C8B-B14F-4D97-AF65-F5344CB8AC3E}">
        <p14:creationId xmlns:p14="http://schemas.microsoft.com/office/powerpoint/2010/main" val="1424400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F357D35-3E3E-4EC7-B3AE-C106ABB7D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334D921-DCE6-4D92-987F-D98C93F1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2100" cy="6377939"/>
          </a:xfrm>
          <a:prstGeom prst="rect">
            <a:avLst/>
          </a:prstGeom>
          <a:solidFill>
            <a:srgbClr val="FFFFFF"/>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DE4D942F-489D-4A7B-8983-94254348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378" y="246887"/>
            <a:ext cx="5861321" cy="6377939"/>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22" name="Straight Connector 21">
            <a:extLst>
              <a:ext uri="{FF2B5EF4-FFF2-40B4-BE49-F238E27FC236}">
                <a16:creationId xmlns:a16="http://schemas.microsoft.com/office/drawing/2014/main" id="{E8F0F547-5526-40CC-8397-442101C26B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36924" y="4768667"/>
            <a:ext cx="4215939"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593BD913-0EB6-48A4-B22A-6A4DE0898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6888"/>
            <a:ext cx="11724640" cy="6377939"/>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94B6E07-6FD3-A348-B411-205AEF301E4D}"/>
              </a:ext>
            </a:extLst>
          </p:cNvPr>
          <p:cNvSpPr>
            <a:spLocks noGrp="1"/>
          </p:cNvSpPr>
          <p:nvPr>
            <p:ph type="title"/>
          </p:nvPr>
        </p:nvSpPr>
        <p:spPr>
          <a:xfrm>
            <a:off x="6736924" y="857675"/>
            <a:ext cx="4566230" cy="3847033"/>
          </a:xfrm>
        </p:spPr>
        <p:txBody>
          <a:bodyPr vert="horz" lIns="91440" tIns="45720" rIns="91440" bIns="45720" rtlCol="0" anchor="b">
            <a:normAutofit/>
          </a:bodyPr>
          <a:lstStyle/>
          <a:p>
            <a:pPr algn="ctr"/>
            <a:r>
              <a:rPr lang="en-US" sz="4800">
                <a:solidFill>
                  <a:srgbClr val="FFFFFF"/>
                </a:solidFill>
              </a:rPr>
              <a:t>Declaring Input Variables</a:t>
            </a:r>
          </a:p>
        </p:txBody>
      </p:sp>
      <p:pic>
        <p:nvPicPr>
          <p:cNvPr id="4" name="Picture 3">
            <a:extLst>
              <a:ext uri="{FF2B5EF4-FFF2-40B4-BE49-F238E27FC236}">
                <a16:creationId xmlns:a16="http://schemas.microsoft.com/office/drawing/2014/main" id="{565BD1FE-D66F-6547-84AD-0CD5AD589ABA}"/>
              </a:ext>
            </a:extLst>
          </p:cNvPr>
          <p:cNvPicPr>
            <a:picLocks noChangeAspect="1"/>
          </p:cNvPicPr>
          <p:nvPr/>
        </p:nvPicPr>
        <p:blipFill rotWithShape="1">
          <a:blip r:embed="rId2"/>
          <a:srcRect r="41692"/>
          <a:stretch/>
        </p:blipFill>
        <p:spPr>
          <a:xfrm>
            <a:off x="274385" y="358911"/>
            <a:ext cx="5611858" cy="6280038"/>
          </a:xfrm>
          <a:prstGeom prst="rect">
            <a:avLst/>
          </a:prstGeom>
        </p:spPr>
      </p:pic>
    </p:spTree>
    <p:extLst>
      <p:ext uri="{BB962C8B-B14F-4D97-AF65-F5344CB8AC3E}">
        <p14:creationId xmlns:p14="http://schemas.microsoft.com/office/powerpoint/2010/main" val="220839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F24A09B-713F-43FC-AB6E-B88083968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825676-36A2-BE44-92EE-AE6981F33A37}"/>
              </a:ext>
            </a:extLst>
          </p:cNvPr>
          <p:cNvSpPr>
            <a:spLocks noGrp="1"/>
          </p:cNvSpPr>
          <p:nvPr>
            <p:ph type="title"/>
          </p:nvPr>
        </p:nvSpPr>
        <p:spPr>
          <a:xfrm>
            <a:off x="646744" y="640080"/>
            <a:ext cx="4173905" cy="5577818"/>
          </a:xfrm>
        </p:spPr>
        <p:txBody>
          <a:bodyPr vert="horz" lIns="91440" tIns="45720" rIns="91440" bIns="45720" rtlCol="0" anchor="ctr">
            <a:normAutofit/>
          </a:bodyPr>
          <a:lstStyle/>
          <a:p>
            <a:pPr algn="r"/>
            <a:r>
              <a:rPr lang="en-US" sz="5400" kern="1200">
                <a:solidFill>
                  <a:srgbClr val="FFFFFF"/>
                </a:solidFill>
                <a:latin typeface="+mj-lt"/>
                <a:ea typeface="+mj-ea"/>
                <a:cs typeface="+mj-cs"/>
              </a:rPr>
              <a:t>Using Input Variables</a:t>
            </a:r>
          </a:p>
        </p:txBody>
      </p:sp>
      <p:cxnSp>
        <p:nvCxnSpPr>
          <p:cNvPr id="19" name="Straight Connector 18">
            <a:extLst>
              <a:ext uri="{FF2B5EF4-FFF2-40B4-BE49-F238E27FC236}">
                <a16:creationId xmlns:a16="http://schemas.microsoft.com/office/drawing/2014/main" id="{0B91AB35-C3B4-4B70-B3DD-13D63B7DA23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3975" y="2423149"/>
            <a:ext cx="0" cy="201168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5" name="Picture 4" descr="Shape, rectangle&#10;&#10;Description automatically generated">
            <a:extLst>
              <a:ext uri="{FF2B5EF4-FFF2-40B4-BE49-F238E27FC236}">
                <a16:creationId xmlns:a16="http://schemas.microsoft.com/office/drawing/2014/main" id="{E0610CA1-20D4-3142-B757-5329582197CD}"/>
              </a:ext>
            </a:extLst>
          </p:cNvPr>
          <p:cNvPicPr>
            <a:picLocks noChangeAspect="1"/>
          </p:cNvPicPr>
          <p:nvPr/>
        </p:nvPicPr>
        <p:blipFill rotWithShape="1">
          <a:blip r:embed="rId2"/>
          <a:srcRect l="1035" r="54518" b="-1"/>
          <a:stretch/>
        </p:blipFill>
        <p:spPr>
          <a:xfrm>
            <a:off x="6096000" y="2400768"/>
            <a:ext cx="5459470" cy="2057440"/>
          </a:xfrm>
          <a:prstGeom prst="rect">
            <a:avLst/>
          </a:prstGeom>
        </p:spPr>
      </p:pic>
    </p:spTree>
    <p:extLst>
      <p:ext uri="{BB962C8B-B14F-4D97-AF65-F5344CB8AC3E}">
        <p14:creationId xmlns:p14="http://schemas.microsoft.com/office/powerpoint/2010/main" val="27858965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Rectangle 23">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9B5A013-4BCD-9043-A4D1-2DA478109D21}"/>
              </a:ext>
            </a:extLst>
          </p:cNvPr>
          <p:cNvSpPr>
            <a:spLocks noGrp="1"/>
          </p:cNvSpPr>
          <p:nvPr>
            <p:ph type="title"/>
          </p:nvPr>
        </p:nvSpPr>
        <p:spPr>
          <a:xfrm>
            <a:off x="958506" y="800392"/>
            <a:ext cx="10264697" cy="1212102"/>
          </a:xfrm>
        </p:spPr>
        <p:txBody>
          <a:bodyPr vert="horz" lIns="91440" tIns="45720" rIns="91440" bIns="45720" rtlCol="0">
            <a:normAutofit/>
          </a:bodyPr>
          <a:lstStyle/>
          <a:p>
            <a:r>
              <a:rPr lang="en-US" sz="4000" kern="1200">
                <a:solidFill>
                  <a:srgbClr val="FFFFFF"/>
                </a:solidFill>
                <a:latin typeface="+mj-lt"/>
                <a:ea typeface="+mj-ea"/>
                <a:cs typeface="+mj-cs"/>
              </a:rPr>
              <a:t>State</a:t>
            </a:r>
          </a:p>
        </p:txBody>
      </p:sp>
      <p:sp>
        <p:nvSpPr>
          <p:cNvPr id="3" name="Content Placeholder 2">
            <a:extLst>
              <a:ext uri="{FF2B5EF4-FFF2-40B4-BE49-F238E27FC236}">
                <a16:creationId xmlns:a16="http://schemas.microsoft.com/office/drawing/2014/main" id="{B6B1566C-ECCC-5349-B715-672139B451CC}"/>
              </a:ext>
            </a:extLst>
          </p:cNvPr>
          <p:cNvSpPr>
            <a:spLocks noGrp="1"/>
          </p:cNvSpPr>
          <p:nvPr>
            <p:ph idx="1"/>
          </p:nvPr>
        </p:nvSpPr>
        <p:spPr>
          <a:xfrm>
            <a:off x="1367624" y="2490436"/>
            <a:ext cx="9708995" cy="3567173"/>
          </a:xfrm>
        </p:spPr>
        <p:txBody>
          <a:bodyPr anchor="ctr">
            <a:normAutofit/>
          </a:bodyPr>
          <a:lstStyle/>
          <a:p>
            <a:r>
              <a:rPr lang="en-US" sz="2000" dirty="0"/>
              <a:t>Terraform stores state about your managed infrastructure</a:t>
            </a:r>
          </a:p>
          <a:p>
            <a:pPr lvl="1"/>
            <a:r>
              <a:rPr lang="en-US" sz="2000" dirty="0"/>
              <a:t>The primary purpose of Terraform state is to store bindings between objects in a remote system and resource instances declared in your configuration.</a:t>
            </a:r>
          </a:p>
          <a:p>
            <a:pPr lvl="1"/>
            <a:r>
              <a:rPr lang="en-US" sz="2000" dirty="0"/>
              <a:t>It maps real world resources to your configuration, keeps track of metadata, and improves performance for large infrastructures.</a:t>
            </a:r>
          </a:p>
          <a:p>
            <a:r>
              <a:rPr lang="en-US" sz="2000" dirty="0"/>
              <a:t>When Terraform creates a remote object in response to a change of configuration it will:</a:t>
            </a:r>
          </a:p>
          <a:p>
            <a:pPr lvl="1"/>
            <a:r>
              <a:rPr lang="en-US" sz="2000" dirty="0"/>
              <a:t>Record the identity of that remote object against a particular resource instance</a:t>
            </a:r>
          </a:p>
          <a:p>
            <a:pPr lvl="1"/>
            <a:r>
              <a:rPr lang="en-US" sz="2000" dirty="0"/>
              <a:t>Potentially update or delete that object in response to future configuration changes</a:t>
            </a:r>
          </a:p>
          <a:p>
            <a:r>
              <a:rPr lang="en-US" sz="2000" dirty="0"/>
              <a:t>This state is stored by default in a local file named "</a:t>
            </a:r>
            <a:r>
              <a:rPr lang="en-US" sz="2000" dirty="0" err="1"/>
              <a:t>terraform.tfstate</a:t>
            </a:r>
            <a:r>
              <a:rPr lang="en-US" sz="2000" dirty="0"/>
              <a:t>”</a:t>
            </a:r>
          </a:p>
          <a:p>
            <a:pPr lvl="1"/>
            <a:r>
              <a:rPr lang="en-US" sz="2000" dirty="0"/>
              <a:t>Can also be stored remotely, which works better in a team environment.</a:t>
            </a:r>
          </a:p>
          <a:p>
            <a:pPr marL="0" indent="0">
              <a:buNone/>
            </a:pPr>
            <a:endParaRPr lang="en-US" sz="2000" dirty="0"/>
          </a:p>
        </p:txBody>
      </p:sp>
      <p:sp>
        <p:nvSpPr>
          <p:cNvPr id="4" name="Rectangle 3">
            <a:extLst>
              <a:ext uri="{FF2B5EF4-FFF2-40B4-BE49-F238E27FC236}">
                <a16:creationId xmlns:a16="http://schemas.microsoft.com/office/drawing/2014/main" id="{C8E9CFB7-58CD-5A46-91B9-30FF7022C0B9}"/>
              </a:ext>
            </a:extLst>
          </p:cNvPr>
          <p:cNvSpPr/>
          <p:nvPr/>
        </p:nvSpPr>
        <p:spPr>
          <a:xfrm>
            <a:off x="2420554" y="6088935"/>
            <a:ext cx="7340600" cy="266700"/>
          </a:xfrm>
          <a:prstGeom prst="rect">
            <a:avLst/>
          </a:prstGeom>
        </p:spPr>
        <p:txBody>
          <a:bodyPr wrap="square" anchor="t">
            <a:noAutofit/>
          </a:bodyPr>
          <a:lstStyle/>
          <a:p>
            <a:pPr algn="ctr">
              <a:lnSpc>
                <a:spcPct val="90000"/>
              </a:lnSpc>
              <a:spcAft>
                <a:spcPts val="600"/>
              </a:spcAft>
            </a:pPr>
            <a:r>
              <a:rPr lang="en-US" sz="1600" dirty="0"/>
              <a:t>https://</a:t>
            </a:r>
            <a:r>
              <a:rPr lang="en-US" sz="1600" dirty="0" err="1"/>
              <a:t>www.terraform.io</a:t>
            </a:r>
            <a:r>
              <a:rPr lang="en-US" sz="1600" dirty="0"/>
              <a:t>/docs/state/</a:t>
            </a:r>
            <a:r>
              <a:rPr lang="en-US" sz="1600" dirty="0" err="1"/>
              <a:t>index.html</a:t>
            </a:r>
            <a:endParaRPr lang="en-US" sz="1600" dirty="0"/>
          </a:p>
        </p:txBody>
      </p:sp>
    </p:spTree>
    <p:extLst>
      <p:ext uri="{BB962C8B-B14F-4D97-AF65-F5344CB8AC3E}">
        <p14:creationId xmlns:p14="http://schemas.microsoft.com/office/powerpoint/2010/main" val="18865426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6355CF0-422E-4E6A-95EA-261971F67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71D87C-76E2-4141-85B9-DD0298D0EDC6}"/>
              </a:ext>
            </a:extLst>
          </p:cNvPr>
          <p:cNvSpPr>
            <a:spLocks noGrp="1"/>
          </p:cNvSpPr>
          <p:nvPr>
            <p:ph type="title"/>
          </p:nvPr>
        </p:nvSpPr>
        <p:spPr>
          <a:xfrm>
            <a:off x="1106557" y="637953"/>
            <a:ext cx="7659688" cy="3189507"/>
          </a:xfrm>
        </p:spPr>
        <p:txBody>
          <a:bodyPr vert="horz" lIns="91440" tIns="45720" rIns="91440" bIns="45720" rtlCol="0" anchor="b">
            <a:normAutofit/>
          </a:bodyPr>
          <a:lstStyle/>
          <a:p>
            <a:r>
              <a:rPr lang="en-US" sz="8000" kern="1200">
                <a:solidFill>
                  <a:schemeClr val="tx1">
                    <a:lumMod val="75000"/>
                    <a:lumOff val="25000"/>
                  </a:schemeClr>
                </a:solidFill>
                <a:latin typeface="+mj-lt"/>
                <a:ea typeface="+mj-ea"/>
                <a:cs typeface="+mj-cs"/>
              </a:rPr>
              <a:t>Digging in</a:t>
            </a:r>
          </a:p>
        </p:txBody>
      </p:sp>
      <p:sp>
        <p:nvSpPr>
          <p:cNvPr id="9" name="Freeform 5">
            <a:extLst>
              <a:ext uri="{FF2B5EF4-FFF2-40B4-BE49-F238E27FC236}">
                <a16:creationId xmlns:a16="http://schemas.microsoft.com/office/drawing/2014/main" id="{8AA5B50B-519E-4763-9EFB-2C80373D1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789091" y="4356608"/>
            <a:ext cx="542047" cy="1997227"/>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298FD7FF-CB14-4A07-B879-0731A1847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783841" y="4214476"/>
            <a:ext cx="369761" cy="1783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CA0D5741-1590-4555-A7A7-DC9B4E2E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951746" y="4122185"/>
            <a:ext cx="201857" cy="1727743"/>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3E9C0339-B0D3-40BA-96EF-3C1DB738A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6820" y="4214476"/>
            <a:ext cx="339126" cy="1783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A4B9A42A-C5B8-4470-8743-670E34420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122186"/>
            <a:ext cx="201857" cy="1727743"/>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8">
            <a:extLst>
              <a:ext uri="{FF2B5EF4-FFF2-40B4-BE49-F238E27FC236}">
                <a16:creationId xmlns:a16="http://schemas.microsoft.com/office/drawing/2014/main" id="{EDB12AFC-55F8-4AE8-9351-0F38D0C5D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51447" y="4122187"/>
            <a:ext cx="7978524" cy="164787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8">
            <a:extLst>
              <a:ext uri="{FF2B5EF4-FFF2-40B4-BE49-F238E27FC236}">
                <a16:creationId xmlns:a16="http://schemas.microsoft.com/office/drawing/2014/main" id="{C58506DD-7B3D-4594-846B-F78590BE9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5946" y="4356608"/>
            <a:ext cx="3122079" cy="1641104"/>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71312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8055"/>
            <a:ext cx="9181081"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12738" y="448055"/>
            <a:ext cx="1920339"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 name="Rectangle 22">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12740" y="4419227"/>
            <a:ext cx="1920338" cy="1979852"/>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a:extLst>
              <a:ext uri="{FF2B5EF4-FFF2-40B4-BE49-F238E27FC236}">
                <a16:creationId xmlns:a16="http://schemas.microsoft.com/office/drawing/2014/main" id="{AF1FCE7E-9EC0-E74F-BD80-EE7F4D103506}"/>
              </a:ext>
            </a:extLst>
          </p:cNvPr>
          <p:cNvSpPr>
            <a:spLocks noGrp="1"/>
          </p:cNvSpPr>
          <p:nvPr>
            <p:ph type="title"/>
          </p:nvPr>
        </p:nvSpPr>
        <p:spPr>
          <a:xfrm>
            <a:off x="838200" y="557188"/>
            <a:ext cx="8697686" cy="1133499"/>
          </a:xfrm>
        </p:spPr>
        <p:txBody>
          <a:bodyPr>
            <a:normAutofit/>
          </a:bodyPr>
          <a:lstStyle/>
          <a:p>
            <a:pPr algn="ctr"/>
            <a:r>
              <a:rPr lang="en-US" sz="5200" dirty="0"/>
              <a:t>Workflow</a:t>
            </a:r>
          </a:p>
        </p:txBody>
      </p:sp>
      <p:graphicFrame>
        <p:nvGraphicFramePr>
          <p:cNvPr id="4" name="Content Placeholder 3">
            <a:extLst>
              <a:ext uri="{FF2B5EF4-FFF2-40B4-BE49-F238E27FC236}">
                <a16:creationId xmlns:a16="http://schemas.microsoft.com/office/drawing/2014/main" id="{767089C7-5046-AB4D-9261-9281BFAC4690}"/>
              </a:ext>
            </a:extLst>
          </p:cNvPr>
          <p:cNvGraphicFramePr>
            <a:graphicFrameLocks noGrp="1"/>
          </p:cNvGraphicFramePr>
          <p:nvPr>
            <p:ph idx="1"/>
            <p:extLst>
              <p:ext uri="{D42A27DB-BD31-4B8C-83A1-F6EECF244321}">
                <p14:modId xmlns:p14="http://schemas.microsoft.com/office/powerpoint/2010/main" val="3255860260"/>
              </p:ext>
            </p:extLst>
          </p:nvPr>
        </p:nvGraphicFramePr>
        <p:xfrm>
          <a:off x="838200" y="2235054"/>
          <a:ext cx="8555182" cy="36994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573960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5F464C4F-B33B-DF46-BDC5-7F4BDE4103BC}"/>
              </a:ext>
            </a:extLst>
          </p:cNvPr>
          <p:cNvSpPr>
            <a:spLocks noGrp="1"/>
          </p:cNvSpPr>
          <p:nvPr>
            <p:ph type="title"/>
          </p:nvPr>
        </p:nvSpPr>
        <p:spPr>
          <a:xfrm>
            <a:off x="777240" y="731519"/>
            <a:ext cx="2845191" cy="3237579"/>
          </a:xfrm>
        </p:spPr>
        <p:txBody>
          <a:bodyPr>
            <a:normAutofit/>
          </a:bodyPr>
          <a:lstStyle/>
          <a:p>
            <a:r>
              <a:rPr lang="en-US" sz="3800">
                <a:solidFill>
                  <a:srgbClr val="FFFFFF"/>
                </a:solidFill>
              </a:rPr>
              <a:t>init</a:t>
            </a:r>
          </a:p>
        </p:txBody>
      </p:sp>
      <p:sp>
        <p:nvSpPr>
          <p:cNvPr id="41" name="Rectangle 4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3" name="Rectangle 4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DCF1734-CE76-A44F-A795-EF53DF026173}"/>
              </a:ext>
            </a:extLst>
          </p:cNvPr>
          <p:cNvSpPr>
            <a:spLocks noGrp="1"/>
          </p:cNvSpPr>
          <p:nvPr>
            <p:ph idx="1"/>
          </p:nvPr>
        </p:nvSpPr>
        <p:spPr>
          <a:xfrm>
            <a:off x="4379709" y="686862"/>
            <a:ext cx="7037591" cy="5475129"/>
          </a:xfrm>
        </p:spPr>
        <p:txBody>
          <a:bodyPr anchor="ctr">
            <a:normAutofit/>
          </a:bodyPr>
          <a:lstStyle/>
          <a:p>
            <a:r>
              <a:rPr lang="en-US" sz="2600" dirty="0"/>
              <a:t>Used to initialize a working directory containing Terraform configuration files</a:t>
            </a:r>
          </a:p>
          <a:p>
            <a:r>
              <a:rPr lang="en-US" sz="2600" dirty="0"/>
              <a:t>This is the first command that should be run after writing a new Terraform configuration or cloning an existing one from version control</a:t>
            </a:r>
          </a:p>
          <a:p>
            <a:r>
              <a:rPr lang="en-US" sz="2600" dirty="0"/>
              <a:t>It is safe to run this command multiple times</a:t>
            </a:r>
          </a:p>
        </p:txBody>
      </p:sp>
      <p:sp>
        <p:nvSpPr>
          <p:cNvPr id="4" name="Rectangle 3">
            <a:extLst>
              <a:ext uri="{FF2B5EF4-FFF2-40B4-BE49-F238E27FC236}">
                <a16:creationId xmlns:a16="http://schemas.microsoft.com/office/drawing/2014/main" id="{2C815EA3-F486-324F-96EA-EF38474DFE6D}"/>
              </a:ext>
            </a:extLst>
          </p:cNvPr>
          <p:cNvSpPr/>
          <p:nvPr/>
        </p:nvSpPr>
        <p:spPr>
          <a:xfrm>
            <a:off x="5336506" y="5912064"/>
            <a:ext cx="4550285" cy="338554"/>
          </a:xfrm>
          <a:prstGeom prst="rect">
            <a:avLst/>
          </a:prstGeom>
        </p:spPr>
        <p:txBody>
          <a:bodyPr wrap="none">
            <a:spAutoFit/>
          </a:bodyPr>
          <a:lstStyle/>
          <a:p>
            <a:r>
              <a:rPr lang="en-US" sz="1600" dirty="0"/>
              <a:t>https://</a:t>
            </a:r>
            <a:r>
              <a:rPr lang="en-US" sz="1600" dirty="0" err="1"/>
              <a:t>www.terraform.io</a:t>
            </a:r>
            <a:r>
              <a:rPr lang="en-US" sz="1600" dirty="0"/>
              <a:t>/docs/commands/</a:t>
            </a:r>
            <a:r>
              <a:rPr lang="en-US" sz="1600" dirty="0" err="1"/>
              <a:t>init.html</a:t>
            </a:r>
            <a:endParaRPr lang="en-US" sz="1600" dirty="0"/>
          </a:p>
        </p:txBody>
      </p:sp>
    </p:spTree>
    <p:extLst>
      <p:ext uri="{BB962C8B-B14F-4D97-AF65-F5344CB8AC3E}">
        <p14:creationId xmlns:p14="http://schemas.microsoft.com/office/powerpoint/2010/main" val="21143795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E88A5EA7-CA51-1940-9290-6BF9980BE5AA}"/>
              </a:ext>
            </a:extLst>
          </p:cNvPr>
          <p:cNvSpPr>
            <a:spLocks noGrp="1"/>
          </p:cNvSpPr>
          <p:nvPr>
            <p:ph type="title"/>
          </p:nvPr>
        </p:nvSpPr>
        <p:spPr>
          <a:xfrm>
            <a:off x="777240" y="731519"/>
            <a:ext cx="2845191" cy="3237579"/>
          </a:xfrm>
        </p:spPr>
        <p:txBody>
          <a:bodyPr>
            <a:normAutofit/>
          </a:bodyPr>
          <a:lstStyle/>
          <a:p>
            <a:r>
              <a:rPr lang="en-US" sz="3800">
                <a:solidFill>
                  <a:srgbClr val="FFFFFF"/>
                </a:solidFill>
              </a:rPr>
              <a:t>plan</a:t>
            </a:r>
          </a:p>
        </p:txBody>
      </p:sp>
      <p:sp>
        <p:nvSpPr>
          <p:cNvPr id="25" name="Rectangle 24">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7" name="Rectangle 26">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E3D37E-EF2A-F84B-815F-48176B362192}"/>
              </a:ext>
            </a:extLst>
          </p:cNvPr>
          <p:cNvSpPr>
            <a:spLocks noGrp="1"/>
          </p:cNvSpPr>
          <p:nvPr>
            <p:ph idx="1"/>
          </p:nvPr>
        </p:nvSpPr>
        <p:spPr>
          <a:xfrm>
            <a:off x="4379709" y="686862"/>
            <a:ext cx="7037591" cy="5475129"/>
          </a:xfrm>
        </p:spPr>
        <p:txBody>
          <a:bodyPr anchor="ctr">
            <a:normAutofit/>
          </a:bodyPr>
          <a:lstStyle/>
          <a:p>
            <a:r>
              <a:rPr lang="en-US" sz="2600"/>
              <a:t>Used to create an execution plan to deploy resources from</a:t>
            </a:r>
          </a:p>
          <a:p>
            <a:r>
              <a:rPr lang="en-US" sz="2600"/>
              <a:t>Terraform performs a refresh, unless explicitly disabled, and then determines what actions are necessary to achieve the desired state specified in the configuration files</a:t>
            </a:r>
          </a:p>
          <a:p>
            <a:r>
              <a:rPr lang="en-US" sz="2600"/>
              <a:t>Convenient way to check whether the execution plan for a set of changes matches your expectations without making any changes to real resources or to the state</a:t>
            </a:r>
          </a:p>
          <a:p>
            <a:r>
              <a:rPr lang="en-US" sz="2600"/>
              <a:t>If Terraform detects no changes to resource or to root module output values, it will indicate that no changes are required</a:t>
            </a:r>
          </a:p>
        </p:txBody>
      </p:sp>
      <p:sp>
        <p:nvSpPr>
          <p:cNvPr id="4" name="Rectangle 3">
            <a:extLst>
              <a:ext uri="{FF2B5EF4-FFF2-40B4-BE49-F238E27FC236}">
                <a16:creationId xmlns:a16="http://schemas.microsoft.com/office/drawing/2014/main" id="{80079A97-88D3-7F47-AB89-682911EA68D1}"/>
              </a:ext>
            </a:extLst>
          </p:cNvPr>
          <p:cNvSpPr/>
          <p:nvPr/>
        </p:nvSpPr>
        <p:spPr>
          <a:xfrm>
            <a:off x="5696074" y="5977325"/>
            <a:ext cx="4640053" cy="338554"/>
          </a:xfrm>
          <a:prstGeom prst="rect">
            <a:avLst/>
          </a:prstGeom>
        </p:spPr>
        <p:txBody>
          <a:bodyPr wrap="none">
            <a:spAutoFit/>
          </a:bodyPr>
          <a:lstStyle/>
          <a:p>
            <a:r>
              <a:rPr lang="en-US" sz="1600" dirty="0"/>
              <a:t>https://</a:t>
            </a:r>
            <a:r>
              <a:rPr lang="en-US" sz="1600" dirty="0" err="1"/>
              <a:t>www.terraform.io</a:t>
            </a:r>
            <a:r>
              <a:rPr lang="en-US" sz="1600" dirty="0"/>
              <a:t>/docs/commands/</a:t>
            </a:r>
            <a:r>
              <a:rPr lang="en-US" sz="1600" dirty="0" err="1"/>
              <a:t>plan.html</a:t>
            </a:r>
            <a:endParaRPr lang="en-US" sz="1600" dirty="0"/>
          </a:p>
        </p:txBody>
      </p:sp>
    </p:spTree>
    <p:extLst>
      <p:ext uri="{BB962C8B-B14F-4D97-AF65-F5344CB8AC3E}">
        <p14:creationId xmlns:p14="http://schemas.microsoft.com/office/powerpoint/2010/main" val="6296210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05BA9C7-48B0-8D49-8402-0EEA0D52D397}"/>
              </a:ext>
            </a:extLst>
          </p:cNvPr>
          <p:cNvSpPr>
            <a:spLocks noGrp="1"/>
          </p:cNvSpPr>
          <p:nvPr>
            <p:ph type="title"/>
          </p:nvPr>
        </p:nvSpPr>
        <p:spPr>
          <a:xfrm>
            <a:off x="777240" y="731519"/>
            <a:ext cx="2845191" cy="3237579"/>
          </a:xfrm>
        </p:spPr>
        <p:txBody>
          <a:bodyPr>
            <a:normAutofit/>
          </a:bodyPr>
          <a:lstStyle/>
          <a:p>
            <a:r>
              <a:rPr lang="en-US" sz="3800">
                <a:solidFill>
                  <a:srgbClr val="FFFFFF"/>
                </a:solidFill>
              </a:rPr>
              <a:t>apply</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650DFC-6550-1844-B948-0BFA3B835070}"/>
              </a:ext>
            </a:extLst>
          </p:cNvPr>
          <p:cNvSpPr>
            <a:spLocks noGrp="1"/>
          </p:cNvSpPr>
          <p:nvPr>
            <p:ph idx="1"/>
          </p:nvPr>
        </p:nvSpPr>
        <p:spPr>
          <a:xfrm>
            <a:off x="4379709" y="686862"/>
            <a:ext cx="7037591" cy="5475129"/>
          </a:xfrm>
        </p:spPr>
        <p:txBody>
          <a:bodyPr anchor="ctr">
            <a:normAutofit/>
          </a:bodyPr>
          <a:lstStyle/>
          <a:p>
            <a:r>
              <a:rPr lang="en-US" sz="2600" dirty="0"/>
              <a:t>Used to apply the changes required to reach the desired state of the configuration, or the pre-determined set of actions generated by a terraform plan execution plan</a:t>
            </a:r>
          </a:p>
        </p:txBody>
      </p:sp>
      <p:sp>
        <p:nvSpPr>
          <p:cNvPr id="4" name="Rectangle 3">
            <a:extLst>
              <a:ext uri="{FF2B5EF4-FFF2-40B4-BE49-F238E27FC236}">
                <a16:creationId xmlns:a16="http://schemas.microsoft.com/office/drawing/2014/main" id="{8F2F808C-6B7B-8D47-B836-8A748AFC7858}"/>
              </a:ext>
            </a:extLst>
          </p:cNvPr>
          <p:cNvSpPr/>
          <p:nvPr/>
        </p:nvSpPr>
        <p:spPr>
          <a:xfrm>
            <a:off x="5530951" y="5832584"/>
            <a:ext cx="4715778" cy="338554"/>
          </a:xfrm>
          <a:prstGeom prst="rect">
            <a:avLst/>
          </a:prstGeom>
        </p:spPr>
        <p:txBody>
          <a:bodyPr wrap="none">
            <a:spAutoFit/>
          </a:bodyPr>
          <a:lstStyle/>
          <a:p>
            <a:r>
              <a:rPr lang="en-US" sz="1600" dirty="0"/>
              <a:t>https://</a:t>
            </a:r>
            <a:r>
              <a:rPr lang="en-US" sz="1600" dirty="0" err="1"/>
              <a:t>www.terraform.io</a:t>
            </a:r>
            <a:r>
              <a:rPr lang="en-US" sz="1600" dirty="0"/>
              <a:t>/docs/commands/</a:t>
            </a:r>
            <a:r>
              <a:rPr lang="en-US" sz="1600" dirty="0" err="1"/>
              <a:t>apply.html</a:t>
            </a:r>
            <a:endParaRPr lang="en-US" sz="1600" dirty="0"/>
          </a:p>
        </p:txBody>
      </p:sp>
    </p:spTree>
    <p:extLst>
      <p:ext uri="{BB962C8B-B14F-4D97-AF65-F5344CB8AC3E}">
        <p14:creationId xmlns:p14="http://schemas.microsoft.com/office/powerpoint/2010/main" val="34851335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E72E6839-6744-AE4E-9DBA-4C0E59FB9E8D}"/>
              </a:ext>
            </a:extLst>
          </p:cNvPr>
          <p:cNvSpPr>
            <a:spLocks noGrp="1"/>
          </p:cNvSpPr>
          <p:nvPr>
            <p:ph type="title"/>
          </p:nvPr>
        </p:nvSpPr>
        <p:spPr>
          <a:xfrm>
            <a:off x="777240" y="731519"/>
            <a:ext cx="2845191" cy="3237579"/>
          </a:xfrm>
        </p:spPr>
        <p:txBody>
          <a:bodyPr>
            <a:normAutofit/>
          </a:bodyPr>
          <a:lstStyle/>
          <a:p>
            <a:r>
              <a:rPr lang="en-US" sz="3800">
                <a:solidFill>
                  <a:srgbClr val="FFFFFF"/>
                </a:solidFill>
              </a:rPr>
              <a:t>destroy</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D8F37BA-9EF2-1E41-BC46-2E123512939F}"/>
              </a:ext>
            </a:extLst>
          </p:cNvPr>
          <p:cNvSpPr>
            <a:spLocks noGrp="1"/>
          </p:cNvSpPr>
          <p:nvPr>
            <p:ph idx="1"/>
          </p:nvPr>
        </p:nvSpPr>
        <p:spPr>
          <a:xfrm>
            <a:off x="4379709" y="686862"/>
            <a:ext cx="7037591" cy="5475129"/>
          </a:xfrm>
        </p:spPr>
        <p:txBody>
          <a:bodyPr anchor="ctr">
            <a:normAutofit/>
          </a:bodyPr>
          <a:lstStyle/>
          <a:p>
            <a:r>
              <a:rPr lang="en-US" sz="2600" dirty="0"/>
              <a:t>Used to destroy the Terraform-managed infrastructure.</a:t>
            </a:r>
          </a:p>
        </p:txBody>
      </p:sp>
      <p:sp>
        <p:nvSpPr>
          <p:cNvPr id="4" name="Rectangle 3">
            <a:extLst>
              <a:ext uri="{FF2B5EF4-FFF2-40B4-BE49-F238E27FC236}">
                <a16:creationId xmlns:a16="http://schemas.microsoft.com/office/drawing/2014/main" id="{C9FF9917-9D2C-CE4D-8C9F-E6D481B14774}"/>
              </a:ext>
            </a:extLst>
          </p:cNvPr>
          <p:cNvSpPr/>
          <p:nvPr/>
        </p:nvSpPr>
        <p:spPr>
          <a:xfrm>
            <a:off x="5451552" y="5832584"/>
            <a:ext cx="4893904" cy="338554"/>
          </a:xfrm>
          <a:prstGeom prst="rect">
            <a:avLst/>
          </a:prstGeom>
        </p:spPr>
        <p:txBody>
          <a:bodyPr wrap="none">
            <a:spAutoFit/>
          </a:bodyPr>
          <a:lstStyle/>
          <a:p>
            <a:r>
              <a:rPr lang="en-US" sz="1600" dirty="0"/>
              <a:t>https://</a:t>
            </a:r>
            <a:r>
              <a:rPr lang="en-US" sz="1600" dirty="0" err="1"/>
              <a:t>www.terraform.io</a:t>
            </a:r>
            <a:r>
              <a:rPr lang="en-US" sz="1600" dirty="0"/>
              <a:t>/docs/commands/</a:t>
            </a:r>
            <a:r>
              <a:rPr lang="en-US" sz="1600" dirty="0" err="1"/>
              <a:t>destroy.html</a:t>
            </a:r>
            <a:endParaRPr lang="en-US" sz="1600" dirty="0"/>
          </a:p>
        </p:txBody>
      </p:sp>
    </p:spTree>
    <p:extLst>
      <p:ext uri="{BB962C8B-B14F-4D97-AF65-F5344CB8AC3E}">
        <p14:creationId xmlns:p14="http://schemas.microsoft.com/office/powerpoint/2010/main" val="26083742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F357D35-3E3E-4EC7-B3AE-C106ABB7D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334D921-DCE6-4D92-987F-D98C93F1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2100" cy="6377939"/>
          </a:xfrm>
          <a:prstGeom prst="rect">
            <a:avLst/>
          </a:prstGeom>
          <a:solidFill>
            <a:srgbClr val="FFFFFF"/>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DE4D942F-489D-4A7B-8983-94254348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378" y="246887"/>
            <a:ext cx="5861321" cy="6377939"/>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E8F0F547-5526-40CC-8397-442101C26B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36924" y="4768667"/>
            <a:ext cx="4215939"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93BD913-0EB6-48A4-B22A-6A4DE0898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6888"/>
            <a:ext cx="11724640" cy="6377939"/>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84DE576-529D-F847-A403-AD5F944A4CA8}"/>
              </a:ext>
            </a:extLst>
          </p:cNvPr>
          <p:cNvSpPr>
            <a:spLocks noGrp="1"/>
          </p:cNvSpPr>
          <p:nvPr>
            <p:ph type="title"/>
          </p:nvPr>
        </p:nvSpPr>
        <p:spPr>
          <a:xfrm>
            <a:off x="6736924" y="857675"/>
            <a:ext cx="4566230" cy="3847033"/>
          </a:xfrm>
        </p:spPr>
        <p:txBody>
          <a:bodyPr vert="horz" lIns="91440" tIns="45720" rIns="91440" bIns="45720" rtlCol="0" anchor="b">
            <a:normAutofit/>
          </a:bodyPr>
          <a:lstStyle/>
          <a:p>
            <a:pPr algn="ctr"/>
            <a:r>
              <a:rPr lang="en-US" sz="4800" dirty="0">
                <a:solidFill>
                  <a:srgbClr val="FFFFFF"/>
                </a:solidFill>
              </a:rPr>
              <a:t>Other CLI commands</a:t>
            </a:r>
          </a:p>
        </p:txBody>
      </p:sp>
      <p:pic>
        <p:nvPicPr>
          <p:cNvPr id="4" name="Picture 3">
            <a:extLst>
              <a:ext uri="{FF2B5EF4-FFF2-40B4-BE49-F238E27FC236}">
                <a16:creationId xmlns:a16="http://schemas.microsoft.com/office/drawing/2014/main" id="{6058E81D-A45C-3D46-8431-A8BF0E206CAB}"/>
              </a:ext>
            </a:extLst>
          </p:cNvPr>
          <p:cNvPicPr>
            <a:picLocks noChangeAspect="1"/>
          </p:cNvPicPr>
          <p:nvPr/>
        </p:nvPicPr>
        <p:blipFill rotWithShape="1">
          <a:blip r:embed="rId2"/>
          <a:srcRect r="15333" b="2"/>
          <a:stretch/>
        </p:blipFill>
        <p:spPr>
          <a:xfrm>
            <a:off x="357510" y="335161"/>
            <a:ext cx="5611858" cy="6280038"/>
          </a:xfrm>
          <a:prstGeom prst="rect">
            <a:avLst/>
          </a:prstGeom>
        </p:spPr>
      </p:pic>
      <p:sp>
        <p:nvSpPr>
          <p:cNvPr id="5" name="Rectangle 4">
            <a:extLst>
              <a:ext uri="{FF2B5EF4-FFF2-40B4-BE49-F238E27FC236}">
                <a16:creationId xmlns:a16="http://schemas.microsoft.com/office/drawing/2014/main" id="{306CFD32-8632-004A-B670-4A3FE5C05FB2}"/>
              </a:ext>
            </a:extLst>
          </p:cNvPr>
          <p:cNvSpPr/>
          <p:nvPr/>
        </p:nvSpPr>
        <p:spPr>
          <a:xfrm>
            <a:off x="6971588" y="6113949"/>
            <a:ext cx="4729949" cy="338554"/>
          </a:xfrm>
          <a:prstGeom prst="rect">
            <a:avLst/>
          </a:prstGeom>
        </p:spPr>
        <p:txBody>
          <a:bodyPr wrap="none">
            <a:spAutoFit/>
          </a:bodyPr>
          <a:lstStyle/>
          <a:p>
            <a:r>
              <a:rPr lang="en-US" sz="1600" dirty="0">
                <a:solidFill>
                  <a:schemeClr val="bg1"/>
                </a:solidFill>
              </a:rPr>
              <a:t>https://</a:t>
            </a:r>
            <a:r>
              <a:rPr lang="en-US" sz="1600" dirty="0" err="1">
                <a:solidFill>
                  <a:schemeClr val="bg1"/>
                </a:solidFill>
              </a:rPr>
              <a:t>www.terraform.io</a:t>
            </a:r>
            <a:r>
              <a:rPr lang="en-US" sz="1600" dirty="0">
                <a:solidFill>
                  <a:schemeClr val="bg1"/>
                </a:solidFill>
              </a:rPr>
              <a:t>/docs/commands/</a:t>
            </a:r>
            <a:r>
              <a:rPr lang="en-US" sz="1600" dirty="0" err="1">
                <a:solidFill>
                  <a:schemeClr val="bg1"/>
                </a:solidFill>
              </a:rPr>
              <a:t>index.html</a:t>
            </a:r>
            <a:endParaRPr lang="en-US" sz="1600" dirty="0">
              <a:solidFill>
                <a:schemeClr val="bg1"/>
              </a:solidFill>
            </a:endParaRPr>
          </a:p>
        </p:txBody>
      </p:sp>
    </p:spTree>
    <p:extLst>
      <p:ext uri="{BB962C8B-B14F-4D97-AF65-F5344CB8AC3E}">
        <p14:creationId xmlns:p14="http://schemas.microsoft.com/office/powerpoint/2010/main" val="732610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0F24D38-B79E-44B4-830E-043F45D9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4BD568-A63E-A44E-B711-998C0BDF8540}"/>
              </a:ext>
            </a:extLst>
          </p:cNvPr>
          <p:cNvSpPr>
            <a:spLocks noGrp="1"/>
          </p:cNvSpPr>
          <p:nvPr>
            <p:ph type="title"/>
          </p:nvPr>
        </p:nvSpPr>
        <p:spPr>
          <a:xfrm>
            <a:off x="838200" y="620742"/>
            <a:ext cx="10515600" cy="1325563"/>
          </a:xfrm>
        </p:spPr>
        <p:txBody>
          <a:bodyPr vert="horz" lIns="91440" tIns="45720" rIns="91440" bIns="45720" rtlCol="0" anchor="ctr">
            <a:normAutofit/>
          </a:bodyPr>
          <a:lstStyle/>
          <a:p>
            <a:r>
              <a:rPr lang="en-US" kern="1200">
                <a:solidFill>
                  <a:srgbClr val="FFFFFF"/>
                </a:solidFill>
                <a:latin typeface="+mj-lt"/>
                <a:ea typeface="+mj-ea"/>
                <a:cs typeface="+mj-cs"/>
              </a:rPr>
              <a:t>Contents</a:t>
            </a:r>
          </a:p>
        </p:txBody>
      </p:sp>
      <p:cxnSp>
        <p:nvCxnSpPr>
          <p:cNvPr id="18" name="Straight Connector 17">
            <a:extLst>
              <a:ext uri="{FF2B5EF4-FFF2-40B4-BE49-F238E27FC236}">
                <a16:creationId xmlns:a16="http://schemas.microsoft.com/office/drawing/2014/main" id="{FC469874-256B-45B3-A79C-7591B4BA1E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650424-2616-5D4B-AA5F-A35F867F4CDD}"/>
              </a:ext>
            </a:extLst>
          </p:cNvPr>
          <p:cNvSpPr>
            <a:spLocks noGrp="1"/>
          </p:cNvSpPr>
          <p:nvPr>
            <p:ph idx="1"/>
          </p:nvPr>
        </p:nvSpPr>
        <p:spPr>
          <a:xfrm>
            <a:off x="838200" y="2266345"/>
            <a:ext cx="5097780" cy="3910617"/>
          </a:xfrm>
        </p:spPr>
        <p:txBody>
          <a:bodyPr vert="horz" lIns="91440" tIns="45720" rIns="91440" bIns="45720" rtlCol="0">
            <a:normAutofit/>
          </a:bodyPr>
          <a:lstStyle/>
          <a:p>
            <a:r>
              <a:rPr lang="en-US" sz="2400" dirty="0">
                <a:solidFill>
                  <a:srgbClr val="FFFFFF"/>
                </a:solidFill>
              </a:rPr>
              <a:t>About</a:t>
            </a:r>
          </a:p>
          <a:p>
            <a:r>
              <a:rPr lang="en-US" sz="2400" dirty="0">
                <a:solidFill>
                  <a:srgbClr val="FFFFFF"/>
                </a:solidFill>
              </a:rPr>
              <a:t>What is Terraform?</a:t>
            </a:r>
          </a:p>
          <a:p>
            <a:r>
              <a:rPr lang="en-US" sz="2400" dirty="0">
                <a:solidFill>
                  <a:srgbClr val="FFFFFF"/>
                </a:solidFill>
              </a:rPr>
              <a:t>Installation</a:t>
            </a:r>
          </a:p>
          <a:p>
            <a:r>
              <a:rPr lang="en-US" sz="2400" dirty="0">
                <a:solidFill>
                  <a:srgbClr val="FFFFFF"/>
                </a:solidFill>
              </a:rPr>
              <a:t>Configuration &amp; Structure</a:t>
            </a:r>
          </a:p>
          <a:p>
            <a:r>
              <a:rPr lang="en-US" sz="2400" dirty="0">
                <a:solidFill>
                  <a:srgbClr val="FFFFFF"/>
                </a:solidFill>
              </a:rPr>
              <a:t>Workflow</a:t>
            </a:r>
          </a:p>
          <a:p>
            <a:r>
              <a:rPr lang="en-US" sz="2400" dirty="0">
                <a:solidFill>
                  <a:srgbClr val="FFFFFF"/>
                </a:solidFill>
              </a:rPr>
              <a:t>Versus mode</a:t>
            </a:r>
          </a:p>
        </p:txBody>
      </p:sp>
      <p:sp>
        <p:nvSpPr>
          <p:cNvPr id="4" name="Content Placeholder 2">
            <a:extLst>
              <a:ext uri="{FF2B5EF4-FFF2-40B4-BE49-F238E27FC236}">
                <a16:creationId xmlns:a16="http://schemas.microsoft.com/office/drawing/2014/main" id="{84315896-C4ED-5D49-80CD-555179891182}"/>
              </a:ext>
            </a:extLst>
          </p:cNvPr>
          <p:cNvSpPr txBox="1">
            <a:spLocks/>
          </p:cNvSpPr>
          <p:nvPr/>
        </p:nvSpPr>
        <p:spPr>
          <a:xfrm>
            <a:off x="6256020" y="2266345"/>
            <a:ext cx="5097780" cy="39106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rgbClr val="FFFFFF"/>
                </a:solidFill>
              </a:rPr>
              <a:t>Lab</a:t>
            </a:r>
          </a:p>
          <a:p>
            <a:r>
              <a:rPr lang="en-US" sz="2400" dirty="0">
                <a:solidFill>
                  <a:srgbClr val="FFFFFF"/>
                </a:solidFill>
              </a:rPr>
              <a:t>Revision control integration</a:t>
            </a:r>
          </a:p>
          <a:p>
            <a:r>
              <a:rPr lang="en-US" sz="2400" dirty="0">
                <a:solidFill>
                  <a:srgbClr val="FFFFFF"/>
                </a:solidFill>
              </a:rPr>
              <a:t>Configuration management automation (Ansible, Chef, Puppet, </a:t>
            </a:r>
            <a:r>
              <a:rPr lang="en-US" sz="2400" dirty="0" err="1">
                <a:solidFill>
                  <a:srgbClr val="FFFFFF"/>
                </a:solidFill>
              </a:rPr>
              <a:t>SaltStack</a:t>
            </a:r>
            <a:r>
              <a:rPr lang="en-US" sz="2400" dirty="0">
                <a:solidFill>
                  <a:srgbClr val="FFFFFF"/>
                </a:solidFill>
              </a:rPr>
              <a:t>)</a:t>
            </a:r>
          </a:p>
          <a:p>
            <a:r>
              <a:rPr lang="en-US" sz="2400" dirty="0">
                <a:solidFill>
                  <a:srgbClr val="FFFFFF"/>
                </a:solidFill>
              </a:rPr>
              <a:t>Other examples</a:t>
            </a:r>
          </a:p>
          <a:p>
            <a:pPr lvl="1"/>
            <a:r>
              <a:rPr lang="en-US" dirty="0">
                <a:solidFill>
                  <a:srgbClr val="FFFFFF"/>
                </a:solidFill>
              </a:rPr>
              <a:t>AWS</a:t>
            </a:r>
          </a:p>
          <a:p>
            <a:pPr lvl="1"/>
            <a:r>
              <a:rPr lang="en-US" dirty="0">
                <a:solidFill>
                  <a:srgbClr val="FFFFFF"/>
                </a:solidFill>
              </a:rPr>
              <a:t>Azure</a:t>
            </a:r>
          </a:p>
        </p:txBody>
      </p:sp>
    </p:spTree>
    <p:extLst>
      <p:ext uri="{BB962C8B-B14F-4D97-AF65-F5344CB8AC3E}">
        <p14:creationId xmlns:p14="http://schemas.microsoft.com/office/powerpoint/2010/main" val="2718626658"/>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F357D35-3E3E-4EC7-B3AE-C106ABB7D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334D921-DCE6-4D92-987F-D98C93F1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2100" cy="6377939"/>
          </a:xfrm>
          <a:prstGeom prst="rect">
            <a:avLst/>
          </a:prstGeom>
          <a:solidFill>
            <a:srgbClr val="FFFFFF"/>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DE4D942F-489D-4A7B-8983-94254348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378" y="246887"/>
            <a:ext cx="5861321" cy="6377939"/>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21" name="Straight Connector 20">
            <a:extLst>
              <a:ext uri="{FF2B5EF4-FFF2-40B4-BE49-F238E27FC236}">
                <a16:creationId xmlns:a16="http://schemas.microsoft.com/office/drawing/2014/main" id="{E8F0F547-5526-40CC-8397-442101C26B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36924" y="4768667"/>
            <a:ext cx="4215939"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593BD913-0EB6-48A4-B22A-6A4DE0898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6888"/>
            <a:ext cx="11724640" cy="6377939"/>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402B95D-8526-3F47-B9B9-FE4396E18A84}"/>
              </a:ext>
            </a:extLst>
          </p:cNvPr>
          <p:cNvSpPr>
            <a:spLocks noGrp="1"/>
          </p:cNvSpPr>
          <p:nvPr>
            <p:ph type="title"/>
          </p:nvPr>
        </p:nvSpPr>
        <p:spPr>
          <a:xfrm>
            <a:off x="6736924" y="857675"/>
            <a:ext cx="4566230" cy="3847033"/>
          </a:xfrm>
        </p:spPr>
        <p:txBody>
          <a:bodyPr vert="horz" lIns="91440" tIns="45720" rIns="91440" bIns="45720" rtlCol="0" anchor="b">
            <a:normAutofit/>
          </a:bodyPr>
          <a:lstStyle/>
          <a:p>
            <a:pPr algn="ctr"/>
            <a:r>
              <a:rPr lang="en-US" sz="4800">
                <a:solidFill>
                  <a:srgbClr val="FFFFFF"/>
                </a:solidFill>
              </a:rPr>
              <a:t>Excample Terraform Config</a:t>
            </a:r>
          </a:p>
        </p:txBody>
      </p:sp>
      <p:pic>
        <p:nvPicPr>
          <p:cNvPr id="5" name="Picture 4" descr="A screenshot of a cell phone&#10;&#10;Description automatically generated">
            <a:extLst>
              <a:ext uri="{FF2B5EF4-FFF2-40B4-BE49-F238E27FC236}">
                <a16:creationId xmlns:a16="http://schemas.microsoft.com/office/drawing/2014/main" id="{7704B704-DCE7-0646-A071-4A91C688E2A1}"/>
              </a:ext>
            </a:extLst>
          </p:cNvPr>
          <p:cNvPicPr>
            <a:picLocks noChangeAspect="1"/>
          </p:cNvPicPr>
          <p:nvPr/>
        </p:nvPicPr>
        <p:blipFill rotWithShape="1">
          <a:blip r:embed="rId2"/>
          <a:srcRect r="1" b="5440"/>
          <a:stretch/>
        </p:blipFill>
        <p:spPr>
          <a:xfrm>
            <a:off x="497827" y="442039"/>
            <a:ext cx="5241261" cy="5865316"/>
          </a:xfrm>
          <a:prstGeom prst="rect">
            <a:avLst/>
          </a:prstGeom>
        </p:spPr>
      </p:pic>
    </p:spTree>
    <p:extLst>
      <p:ext uri="{BB962C8B-B14F-4D97-AF65-F5344CB8AC3E}">
        <p14:creationId xmlns:p14="http://schemas.microsoft.com/office/powerpoint/2010/main" val="38462600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1" y="453981"/>
            <a:ext cx="11274158" cy="1877811"/>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700EC71-3391-1946-BB7E-3EE3B5C48695}"/>
              </a:ext>
            </a:extLst>
          </p:cNvPr>
          <p:cNvSpPr>
            <a:spLocks noGrp="1"/>
          </p:cNvSpPr>
          <p:nvPr>
            <p:ph type="title"/>
          </p:nvPr>
        </p:nvSpPr>
        <p:spPr>
          <a:xfrm>
            <a:off x="731519" y="731520"/>
            <a:ext cx="10666145" cy="1426464"/>
          </a:xfrm>
        </p:spPr>
        <p:txBody>
          <a:bodyPr>
            <a:normAutofit/>
          </a:bodyPr>
          <a:lstStyle/>
          <a:p>
            <a:r>
              <a:rPr lang="en-US">
                <a:solidFill>
                  <a:srgbClr val="FFFFFF"/>
                </a:solidFill>
              </a:rPr>
              <a:t>Example Project Structure</a:t>
            </a:r>
          </a:p>
        </p:txBody>
      </p:sp>
      <p:sp>
        <p:nvSpPr>
          <p:cNvPr id="10" name="Rectangle 9">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80956"/>
            <a:ext cx="9006933"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6F8C077-DC40-D146-AF06-8406C3E5EB57}"/>
              </a:ext>
            </a:extLst>
          </p:cNvPr>
          <p:cNvSpPr>
            <a:spLocks noGrp="1"/>
          </p:cNvSpPr>
          <p:nvPr>
            <p:ph idx="1"/>
          </p:nvPr>
        </p:nvSpPr>
        <p:spPr>
          <a:xfrm>
            <a:off x="789456" y="2789918"/>
            <a:ext cx="8370393" cy="3300196"/>
          </a:xfrm>
        </p:spPr>
        <p:txBody>
          <a:bodyPr anchor="ctr">
            <a:normAutofit/>
          </a:bodyPr>
          <a:lstStyle/>
          <a:p>
            <a:pPr marL="0" indent="0">
              <a:buNone/>
            </a:pPr>
            <a:r>
              <a:rPr lang="en-US" sz="1200" dirty="0">
                <a:latin typeface="Courier" pitchFamily="2" charset="0"/>
                <a:cs typeface="Courier New" panose="02070309020205020404" pitchFamily="49" charset="0"/>
              </a:rPr>
              <a:t>-</a:t>
            </a:r>
            <a:r>
              <a:rPr lang="en-US" sz="1200" dirty="0" err="1">
                <a:latin typeface="Courier" pitchFamily="2" charset="0"/>
                <a:cs typeface="Courier New" panose="02070309020205020404" pitchFamily="49" charset="0"/>
              </a:rPr>
              <a:t>rw</a:t>
            </a:r>
            <a:r>
              <a:rPr lang="en-US" sz="1200" dirty="0">
                <a:latin typeface="Courier" pitchFamily="2" charset="0"/>
                <a:cs typeface="Courier New" panose="02070309020205020404" pitchFamily="49" charset="0"/>
              </a:rPr>
              <a:t>-r--r-- 1 automation automation  1515 Aug 17 03:29 dc6csok8stst01.tf</a:t>
            </a:r>
          </a:p>
          <a:p>
            <a:pPr marL="0" indent="0">
              <a:buNone/>
            </a:pPr>
            <a:r>
              <a:rPr lang="en-US" sz="1200" dirty="0">
                <a:latin typeface="Courier" pitchFamily="2" charset="0"/>
                <a:cs typeface="Courier New" panose="02070309020205020404" pitchFamily="49" charset="0"/>
              </a:rPr>
              <a:t>-</a:t>
            </a:r>
            <a:r>
              <a:rPr lang="en-US" sz="1200" dirty="0" err="1">
                <a:latin typeface="Courier" pitchFamily="2" charset="0"/>
                <a:cs typeface="Courier New" panose="02070309020205020404" pitchFamily="49" charset="0"/>
              </a:rPr>
              <a:t>rw</a:t>
            </a:r>
            <a:r>
              <a:rPr lang="en-US" sz="1200" dirty="0">
                <a:latin typeface="Courier" pitchFamily="2" charset="0"/>
                <a:cs typeface="Courier New" panose="02070309020205020404" pitchFamily="49" charset="0"/>
              </a:rPr>
              <a:t>-r--r-- 1 automation automation  1515 Aug 17 03:29 dc6csok8stst02.tf</a:t>
            </a:r>
          </a:p>
          <a:p>
            <a:pPr marL="0" indent="0">
              <a:buNone/>
            </a:pPr>
            <a:r>
              <a:rPr lang="en-US" sz="1200" dirty="0">
                <a:latin typeface="Courier" pitchFamily="2" charset="0"/>
                <a:cs typeface="Courier New" panose="02070309020205020404" pitchFamily="49" charset="0"/>
              </a:rPr>
              <a:t>-</a:t>
            </a:r>
            <a:r>
              <a:rPr lang="en-US" sz="1200" dirty="0" err="1">
                <a:latin typeface="Courier" pitchFamily="2" charset="0"/>
                <a:cs typeface="Courier New" panose="02070309020205020404" pitchFamily="49" charset="0"/>
              </a:rPr>
              <a:t>rw</a:t>
            </a:r>
            <a:r>
              <a:rPr lang="en-US" sz="1200" dirty="0">
                <a:latin typeface="Courier" pitchFamily="2" charset="0"/>
                <a:cs typeface="Courier New" panose="02070309020205020404" pitchFamily="49" charset="0"/>
              </a:rPr>
              <a:t>-r--r-- 1 automation automation  1515 Aug 17 03:29 dc6csok8stst03.tf</a:t>
            </a:r>
          </a:p>
          <a:p>
            <a:pPr marL="0" indent="0">
              <a:buNone/>
            </a:pPr>
            <a:r>
              <a:rPr lang="en-US" sz="1200" dirty="0">
                <a:latin typeface="Courier" pitchFamily="2" charset="0"/>
                <a:cs typeface="Courier New" panose="02070309020205020404" pitchFamily="49" charset="0"/>
              </a:rPr>
              <a:t>-</a:t>
            </a:r>
            <a:r>
              <a:rPr lang="en-US" sz="1200" dirty="0" err="1">
                <a:latin typeface="Courier" pitchFamily="2" charset="0"/>
                <a:cs typeface="Courier New" panose="02070309020205020404" pitchFamily="49" charset="0"/>
              </a:rPr>
              <a:t>rw</a:t>
            </a:r>
            <a:r>
              <a:rPr lang="en-US" sz="1200" dirty="0">
                <a:latin typeface="Courier" pitchFamily="2" charset="0"/>
                <a:cs typeface="Courier New" panose="02070309020205020404" pitchFamily="49" charset="0"/>
              </a:rPr>
              <a:t>-r--r-- 1 automation automation  1515 Aug 17 03:29 .terraform</a:t>
            </a:r>
          </a:p>
          <a:p>
            <a:pPr marL="0" indent="0">
              <a:buNone/>
            </a:pPr>
            <a:r>
              <a:rPr lang="en-US" sz="1200" dirty="0">
                <a:latin typeface="Courier" pitchFamily="2" charset="0"/>
                <a:cs typeface="Courier New" panose="02070309020205020404" pitchFamily="49" charset="0"/>
              </a:rPr>
              <a:t>-</a:t>
            </a:r>
            <a:r>
              <a:rPr lang="en-US" sz="1200" dirty="0" err="1">
                <a:latin typeface="Courier" pitchFamily="2" charset="0"/>
                <a:cs typeface="Courier New" panose="02070309020205020404" pitchFamily="49" charset="0"/>
              </a:rPr>
              <a:t>rw</a:t>
            </a:r>
            <a:r>
              <a:rPr lang="en-US" sz="1200" dirty="0">
                <a:latin typeface="Courier" pitchFamily="2" charset="0"/>
                <a:cs typeface="Courier New" panose="02070309020205020404" pitchFamily="49" charset="0"/>
              </a:rPr>
              <a:t>-r--r-- 1 automation automation   979 Sep 21 05:57 k8stest.tf</a:t>
            </a:r>
          </a:p>
          <a:p>
            <a:pPr marL="0" indent="0">
              <a:buNone/>
            </a:pPr>
            <a:r>
              <a:rPr lang="en-US" sz="1200" dirty="0">
                <a:latin typeface="Courier" pitchFamily="2" charset="0"/>
                <a:cs typeface="Courier New" panose="02070309020205020404" pitchFamily="49" charset="0"/>
              </a:rPr>
              <a:t>-</a:t>
            </a:r>
            <a:r>
              <a:rPr lang="en-US" sz="1200" dirty="0" err="1">
                <a:latin typeface="Courier" pitchFamily="2" charset="0"/>
                <a:cs typeface="Courier New" panose="02070309020205020404" pitchFamily="49" charset="0"/>
              </a:rPr>
              <a:t>rw</a:t>
            </a:r>
            <a:r>
              <a:rPr lang="en-US" sz="1200" dirty="0">
                <a:latin typeface="Courier" pitchFamily="2" charset="0"/>
                <a:cs typeface="Courier New" panose="02070309020205020404" pitchFamily="49" charset="0"/>
              </a:rPr>
              <a:t>-r--r-- 1 automation automation  7494 Sep  1 22:51 </a:t>
            </a:r>
            <a:r>
              <a:rPr lang="en-US" sz="1200" dirty="0" err="1">
                <a:latin typeface="Courier" pitchFamily="2" charset="0"/>
                <a:cs typeface="Courier New" panose="02070309020205020404" pitchFamily="49" charset="0"/>
              </a:rPr>
              <a:t>terraform.plan</a:t>
            </a:r>
            <a:endParaRPr lang="en-US" sz="1200" dirty="0">
              <a:latin typeface="Courier" pitchFamily="2" charset="0"/>
              <a:cs typeface="Courier New" panose="02070309020205020404" pitchFamily="49" charset="0"/>
            </a:endParaRPr>
          </a:p>
          <a:p>
            <a:pPr marL="0" indent="0">
              <a:buNone/>
            </a:pPr>
            <a:r>
              <a:rPr lang="en-US" sz="1200" dirty="0">
                <a:latin typeface="Courier" pitchFamily="2" charset="0"/>
                <a:cs typeface="Courier New" panose="02070309020205020404" pitchFamily="49" charset="0"/>
              </a:rPr>
              <a:t>-</a:t>
            </a:r>
            <a:r>
              <a:rPr lang="en-US" sz="1200" dirty="0" err="1">
                <a:latin typeface="Courier" pitchFamily="2" charset="0"/>
                <a:cs typeface="Courier New" panose="02070309020205020404" pitchFamily="49" charset="0"/>
              </a:rPr>
              <a:t>rw</a:t>
            </a:r>
            <a:r>
              <a:rPr lang="en-US" sz="1200" dirty="0">
                <a:latin typeface="Courier" pitchFamily="2" charset="0"/>
                <a:cs typeface="Courier New" panose="02070309020205020404" pitchFamily="49" charset="0"/>
              </a:rPr>
              <a:t>-r--r-- 1 automation automation 20858 Sep  1 22:52 </a:t>
            </a:r>
            <a:r>
              <a:rPr lang="en-US" sz="1200" dirty="0" err="1">
                <a:latin typeface="Courier" pitchFamily="2" charset="0"/>
                <a:cs typeface="Courier New" panose="02070309020205020404" pitchFamily="49" charset="0"/>
              </a:rPr>
              <a:t>terraform.tfstate</a:t>
            </a:r>
            <a:endParaRPr lang="en-US" sz="1200" dirty="0">
              <a:latin typeface="Courier" pitchFamily="2" charset="0"/>
              <a:cs typeface="Courier New" panose="02070309020205020404" pitchFamily="49" charset="0"/>
            </a:endParaRPr>
          </a:p>
          <a:p>
            <a:pPr marL="0" indent="0">
              <a:buNone/>
            </a:pPr>
            <a:r>
              <a:rPr lang="en-US" sz="1200" dirty="0">
                <a:latin typeface="Courier" pitchFamily="2" charset="0"/>
                <a:cs typeface="Courier New" panose="02070309020205020404" pitchFamily="49" charset="0"/>
              </a:rPr>
              <a:t>-</a:t>
            </a:r>
            <a:r>
              <a:rPr lang="en-US" sz="1200" dirty="0" err="1">
                <a:latin typeface="Courier" pitchFamily="2" charset="0"/>
                <a:cs typeface="Courier New" panose="02070309020205020404" pitchFamily="49" charset="0"/>
              </a:rPr>
              <a:t>rw</a:t>
            </a:r>
            <a:r>
              <a:rPr lang="en-US" sz="1200" dirty="0">
                <a:latin typeface="Courier" pitchFamily="2" charset="0"/>
                <a:cs typeface="Courier New" panose="02070309020205020404" pitchFamily="49" charset="0"/>
              </a:rPr>
              <a:t>-r--r-- 1 automation automation 20983 Sep  1 22:52 </a:t>
            </a:r>
            <a:r>
              <a:rPr lang="en-US" sz="1200" dirty="0" err="1">
                <a:latin typeface="Courier" pitchFamily="2" charset="0"/>
                <a:cs typeface="Courier New" panose="02070309020205020404" pitchFamily="49" charset="0"/>
              </a:rPr>
              <a:t>terraform.tfstate.backup</a:t>
            </a:r>
            <a:endParaRPr lang="en-US" sz="1200" dirty="0">
              <a:latin typeface="Courier" pitchFamily="2" charset="0"/>
              <a:cs typeface="Courier New" panose="02070309020205020404" pitchFamily="49" charset="0"/>
            </a:endParaRPr>
          </a:p>
          <a:p>
            <a:pPr marL="0" indent="0">
              <a:buNone/>
            </a:pPr>
            <a:r>
              <a:rPr lang="en-US" sz="1200" dirty="0">
                <a:latin typeface="Courier" pitchFamily="2" charset="0"/>
                <a:cs typeface="Courier New" panose="02070309020205020404" pitchFamily="49" charset="0"/>
              </a:rPr>
              <a:t>-</a:t>
            </a:r>
            <a:r>
              <a:rPr lang="en-US" sz="1200" dirty="0" err="1">
                <a:latin typeface="Courier" pitchFamily="2" charset="0"/>
                <a:cs typeface="Courier New" panose="02070309020205020404" pitchFamily="49" charset="0"/>
              </a:rPr>
              <a:t>rw</a:t>
            </a:r>
            <a:r>
              <a:rPr lang="en-US" sz="1200" dirty="0">
                <a:latin typeface="Courier" pitchFamily="2" charset="0"/>
                <a:cs typeface="Courier New" panose="02070309020205020404" pitchFamily="49" charset="0"/>
              </a:rPr>
              <a:t>-r--r-- 1 automation automation    96 Sep 21 05:51 </a:t>
            </a:r>
            <a:r>
              <a:rPr lang="en-US" sz="1200" dirty="0" err="1">
                <a:latin typeface="Courier" pitchFamily="2" charset="0"/>
                <a:cs typeface="Courier New" panose="02070309020205020404" pitchFamily="49" charset="0"/>
              </a:rPr>
              <a:t>terraform.tfvars</a:t>
            </a:r>
            <a:endParaRPr lang="en-US" sz="1200" dirty="0">
              <a:latin typeface="Courier" pitchFamily="2" charset="0"/>
              <a:cs typeface="Courier New" panose="02070309020205020404" pitchFamily="49" charset="0"/>
            </a:endParaRPr>
          </a:p>
          <a:p>
            <a:pPr marL="0" indent="0">
              <a:buNone/>
            </a:pPr>
            <a:r>
              <a:rPr lang="en-US" sz="1200" dirty="0">
                <a:latin typeface="Courier" pitchFamily="2" charset="0"/>
                <a:cs typeface="Courier New" panose="02070309020205020404" pitchFamily="49" charset="0"/>
              </a:rPr>
              <a:t>-</a:t>
            </a:r>
            <a:r>
              <a:rPr lang="en-US" sz="1200" dirty="0" err="1">
                <a:latin typeface="Courier" pitchFamily="2" charset="0"/>
                <a:cs typeface="Courier New" panose="02070309020205020404" pitchFamily="49" charset="0"/>
              </a:rPr>
              <a:t>rw</a:t>
            </a:r>
            <a:r>
              <a:rPr lang="en-US" sz="1200" dirty="0">
                <a:latin typeface="Courier" pitchFamily="2" charset="0"/>
                <a:cs typeface="Courier New" panose="02070309020205020404" pitchFamily="49" charset="0"/>
              </a:rPr>
              <a:t>-r--r-- 1 automation automation   435 Sep 21 05:56 </a:t>
            </a:r>
            <a:r>
              <a:rPr lang="en-US" sz="1200" dirty="0" err="1">
                <a:latin typeface="Courier" pitchFamily="2" charset="0"/>
                <a:cs typeface="Courier New" panose="02070309020205020404" pitchFamily="49" charset="0"/>
              </a:rPr>
              <a:t>variables.tf</a:t>
            </a:r>
            <a:endParaRPr lang="en-US" sz="1200" dirty="0">
              <a:latin typeface="Courier" pitchFamily="2" charset="0"/>
              <a:cs typeface="Courier New" panose="02070309020205020404" pitchFamily="49" charset="0"/>
            </a:endParaRPr>
          </a:p>
        </p:txBody>
      </p:sp>
      <p:sp>
        <p:nvSpPr>
          <p:cNvPr id="12" name="Rectangle 11">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5716" y="2480956"/>
            <a:ext cx="2112264" cy="1898903"/>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Rectangle 13">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5716" y="4529023"/>
            <a:ext cx="2107363" cy="1870055"/>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273267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6">
            <a:extLst>
              <a:ext uri="{FF2B5EF4-FFF2-40B4-BE49-F238E27FC236}">
                <a16:creationId xmlns:a16="http://schemas.microsoft.com/office/drawing/2014/main" id="{26355CF0-422E-4E6A-95EA-261971F67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2019A2-5A7E-4D4E-AF30-A05EBE5DB5CD}"/>
              </a:ext>
            </a:extLst>
          </p:cNvPr>
          <p:cNvSpPr>
            <a:spLocks noGrp="1"/>
          </p:cNvSpPr>
          <p:nvPr>
            <p:ph type="title"/>
          </p:nvPr>
        </p:nvSpPr>
        <p:spPr>
          <a:xfrm>
            <a:off x="1106557" y="637953"/>
            <a:ext cx="7659688" cy="3189507"/>
          </a:xfrm>
        </p:spPr>
        <p:txBody>
          <a:bodyPr vert="horz" lIns="91440" tIns="45720" rIns="91440" bIns="45720" rtlCol="0" anchor="b">
            <a:normAutofit/>
          </a:bodyPr>
          <a:lstStyle/>
          <a:p>
            <a:r>
              <a:rPr lang="en-US" sz="8000" kern="1200">
                <a:solidFill>
                  <a:schemeClr val="tx1">
                    <a:lumMod val="75000"/>
                    <a:lumOff val="25000"/>
                  </a:schemeClr>
                </a:solidFill>
                <a:latin typeface="+mj-lt"/>
                <a:ea typeface="+mj-ea"/>
                <a:cs typeface="+mj-cs"/>
              </a:rPr>
              <a:t>Demo Time</a:t>
            </a:r>
          </a:p>
        </p:txBody>
      </p:sp>
      <p:sp>
        <p:nvSpPr>
          <p:cNvPr id="22" name="Freeform 5">
            <a:extLst>
              <a:ext uri="{FF2B5EF4-FFF2-40B4-BE49-F238E27FC236}">
                <a16:creationId xmlns:a16="http://schemas.microsoft.com/office/drawing/2014/main" id="{8AA5B50B-519E-4763-9EFB-2C80373D1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789091" y="4356608"/>
            <a:ext cx="542047" cy="1997227"/>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6">
            <a:extLst>
              <a:ext uri="{FF2B5EF4-FFF2-40B4-BE49-F238E27FC236}">
                <a16:creationId xmlns:a16="http://schemas.microsoft.com/office/drawing/2014/main" id="{298FD7FF-CB14-4A07-B879-0731A1847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783841" y="4214476"/>
            <a:ext cx="369761" cy="1783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7">
            <a:extLst>
              <a:ext uri="{FF2B5EF4-FFF2-40B4-BE49-F238E27FC236}">
                <a16:creationId xmlns:a16="http://schemas.microsoft.com/office/drawing/2014/main" id="{CA0D5741-1590-4555-A7A7-DC9B4E2E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951746" y="4122185"/>
            <a:ext cx="201857" cy="1727743"/>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6">
            <a:extLst>
              <a:ext uri="{FF2B5EF4-FFF2-40B4-BE49-F238E27FC236}">
                <a16:creationId xmlns:a16="http://schemas.microsoft.com/office/drawing/2014/main" id="{3E9C0339-B0D3-40BA-96EF-3C1DB738A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6820" y="4214476"/>
            <a:ext cx="339126" cy="1783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A4B9A42A-C5B8-4470-8743-670E34420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122186"/>
            <a:ext cx="201857" cy="1727743"/>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8">
            <a:extLst>
              <a:ext uri="{FF2B5EF4-FFF2-40B4-BE49-F238E27FC236}">
                <a16:creationId xmlns:a16="http://schemas.microsoft.com/office/drawing/2014/main" id="{EDB12AFC-55F8-4AE8-9351-0F38D0C5D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51447" y="4122187"/>
            <a:ext cx="7978524" cy="164787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8">
            <a:extLst>
              <a:ext uri="{FF2B5EF4-FFF2-40B4-BE49-F238E27FC236}">
                <a16:creationId xmlns:a16="http://schemas.microsoft.com/office/drawing/2014/main" id="{C58506DD-7B3D-4594-846B-F78590BE9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5946" y="4356608"/>
            <a:ext cx="3122079" cy="1641104"/>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809531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6355CF0-422E-4E6A-95EA-261971F67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D7C265-B560-7144-A4E2-ECFE5AB033A0}"/>
              </a:ext>
            </a:extLst>
          </p:cNvPr>
          <p:cNvSpPr>
            <a:spLocks noGrp="1"/>
          </p:cNvSpPr>
          <p:nvPr>
            <p:ph type="title"/>
          </p:nvPr>
        </p:nvSpPr>
        <p:spPr>
          <a:xfrm>
            <a:off x="1106557" y="637953"/>
            <a:ext cx="7659688" cy="3189507"/>
          </a:xfrm>
        </p:spPr>
        <p:txBody>
          <a:bodyPr vert="horz" lIns="91440" tIns="45720" rIns="91440" bIns="45720" rtlCol="0" anchor="b">
            <a:normAutofit/>
          </a:bodyPr>
          <a:lstStyle/>
          <a:p>
            <a:r>
              <a:rPr lang="en-US" sz="8000" dirty="0">
                <a:solidFill>
                  <a:schemeClr val="tx1">
                    <a:lumMod val="75000"/>
                    <a:lumOff val="25000"/>
                  </a:schemeClr>
                </a:solidFill>
              </a:rPr>
              <a:t>Versus…</a:t>
            </a:r>
            <a:endParaRPr lang="en-US" sz="8000" kern="1200" dirty="0">
              <a:solidFill>
                <a:schemeClr val="tx1">
                  <a:lumMod val="75000"/>
                  <a:lumOff val="25000"/>
                </a:schemeClr>
              </a:solidFill>
              <a:latin typeface="+mj-lt"/>
              <a:ea typeface="+mj-ea"/>
              <a:cs typeface="+mj-cs"/>
            </a:endParaRPr>
          </a:p>
        </p:txBody>
      </p:sp>
      <p:sp>
        <p:nvSpPr>
          <p:cNvPr id="9" name="Freeform 5">
            <a:extLst>
              <a:ext uri="{FF2B5EF4-FFF2-40B4-BE49-F238E27FC236}">
                <a16:creationId xmlns:a16="http://schemas.microsoft.com/office/drawing/2014/main" id="{8AA5B50B-519E-4763-9EFB-2C80373D1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789091" y="4356608"/>
            <a:ext cx="542047" cy="1997227"/>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298FD7FF-CB14-4A07-B879-0731A1847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783841" y="4214476"/>
            <a:ext cx="369761" cy="1783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CA0D5741-1590-4555-A7A7-DC9B4E2E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951746" y="4122185"/>
            <a:ext cx="201857" cy="1727743"/>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3E9C0339-B0D3-40BA-96EF-3C1DB738A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6820" y="4214476"/>
            <a:ext cx="339126" cy="1783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A4B9A42A-C5B8-4470-8743-670E34420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122186"/>
            <a:ext cx="201857" cy="1727743"/>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8">
            <a:extLst>
              <a:ext uri="{FF2B5EF4-FFF2-40B4-BE49-F238E27FC236}">
                <a16:creationId xmlns:a16="http://schemas.microsoft.com/office/drawing/2014/main" id="{EDB12AFC-55F8-4AE8-9351-0F38D0C5D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51447" y="4122187"/>
            <a:ext cx="7978524" cy="164787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8">
            <a:extLst>
              <a:ext uri="{FF2B5EF4-FFF2-40B4-BE49-F238E27FC236}">
                <a16:creationId xmlns:a16="http://schemas.microsoft.com/office/drawing/2014/main" id="{C58506DD-7B3D-4594-846B-F78590BE9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5946" y="4356608"/>
            <a:ext cx="3122079" cy="1641104"/>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106335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2" y="453981"/>
            <a:ext cx="6675120" cy="1877811"/>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6B3EBA2-5BB9-9248-9DDE-247921671ABF}"/>
              </a:ext>
            </a:extLst>
          </p:cNvPr>
          <p:cNvSpPr>
            <a:spLocks noGrp="1"/>
          </p:cNvSpPr>
          <p:nvPr>
            <p:ph type="title"/>
          </p:nvPr>
        </p:nvSpPr>
        <p:spPr>
          <a:xfrm>
            <a:off x="731520" y="731520"/>
            <a:ext cx="6089904" cy="1426464"/>
          </a:xfrm>
        </p:spPr>
        <p:txBody>
          <a:bodyPr>
            <a:normAutofit/>
          </a:bodyPr>
          <a:lstStyle/>
          <a:p>
            <a:r>
              <a:rPr lang="en-US" dirty="0">
                <a:solidFill>
                  <a:srgbClr val="FFFFFF"/>
                </a:solidFill>
              </a:rPr>
              <a:t>Vagrant</a:t>
            </a:r>
          </a:p>
        </p:txBody>
      </p:sp>
      <p:sp>
        <p:nvSpPr>
          <p:cNvPr id="25" name="Rectangle 24">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7100" y="461737"/>
            <a:ext cx="2149361" cy="1870055"/>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7" name="Rectangle 26">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768" y="453155"/>
            <a:ext cx="2149358" cy="1878638"/>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9" name="Rectangle 28">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80956"/>
            <a:ext cx="11264206"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BC24D5B-95A9-7A4F-ADE9-B9BD90C602C3}"/>
              </a:ext>
            </a:extLst>
          </p:cNvPr>
          <p:cNvSpPr>
            <a:spLocks noGrp="1"/>
          </p:cNvSpPr>
          <p:nvPr>
            <p:ph idx="1"/>
          </p:nvPr>
        </p:nvSpPr>
        <p:spPr>
          <a:xfrm>
            <a:off x="789456" y="2798385"/>
            <a:ext cx="10597729" cy="3283260"/>
          </a:xfrm>
        </p:spPr>
        <p:txBody>
          <a:bodyPr anchor="ctr">
            <a:noAutofit/>
          </a:bodyPr>
          <a:lstStyle/>
          <a:p>
            <a:r>
              <a:rPr lang="en-US" sz="2200" dirty="0"/>
              <a:t>Vagrant is a tool focused for managing development environments</a:t>
            </a:r>
          </a:p>
          <a:p>
            <a:r>
              <a:rPr lang="en-US" sz="2200" dirty="0"/>
              <a:t>Terraform is a tool for building infrastructure</a:t>
            </a:r>
          </a:p>
          <a:p>
            <a:r>
              <a:rPr lang="en-US" sz="2200" dirty="0"/>
              <a:t>Terraform can describe complex sets of infrastructure that exist locally or remotely</a:t>
            </a:r>
          </a:p>
          <a:p>
            <a:r>
              <a:rPr lang="en-US" sz="2200" dirty="0"/>
              <a:t>Vagrant provides several higher-level features, to ease development usage, that Terraform doesn’t:</a:t>
            </a:r>
          </a:p>
          <a:p>
            <a:pPr lvl="1"/>
            <a:r>
              <a:rPr lang="en-US" sz="2200" dirty="0"/>
              <a:t>synced folders</a:t>
            </a:r>
          </a:p>
          <a:p>
            <a:pPr lvl="1"/>
            <a:r>
              <a:rPr lang="en-US" sz="2200" dirty="0"/>
              <a:t>automatic networking</a:t>
            </a:r>
          </a:p>
          <a:p>
            <a:pPr lvl="1"/>
            <a:r>
              <a:rPr lang="en-US" sz="2200" dirty="0"/>
              <a:t>HTTP tunneling</a:t>
            </a:r>
          </a:p>
          <a:p>
            <a:r>
              <a:rPr lang="en-US" sz="2200" dirty="0"/>
              <a:t>Vagrant is for development environments. Terraform is for more general infrastructure management</a:t>
            </a:r>
          </a:p>
        </p:txBody>
      </p:sp>
    </p:spTree>
    <p:extLst>
      <p:ext uri="{BB962C8B-B14F-4D97-AF65-F5344CB8AC3E}">
        <p14:creationId xmlns:p14="http://schemas.microsoft.com/office/powerpoint/2010/main" val="18003297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2" y="453981"/>
            <a:ext cx="6675120" cy="1877811"/>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6FFE8EA-D858-0A45-B4C0-C7410B17AD2C}"/>
              </a:ext>
            </a:extLst>
          </p:cNvPr>
          <p:cNvSpPr>
            <a:spLocks noGrp="1"/>
          </p:cNvSpPr>
          <p:nvPr>
            <p:ph type="title"/>
          </p:nvPr>
        </p:nvSpPr>
        <p:spPr>
          <a:xfrm>
            <a:off x="731520" y="731520"/>
            <a:ext cx="6089904" cy="1426464"/>
          </a:xfrm>
        </p:spPr>
        <p:txBody>
          <a:bodyPr>
            <a:normAutofit/>
          </a:bodyPr>
          <a:lstStyle/>
          <a:p>
            <a:r>
              <a:rPr lang="en-US" dirty="0">
                <a:solidFill>
                  <a:srgbClr val="FFFFFF"/>
                </a:solidFill>
              </a:rPr>
              <a:t>Ansible/Chef/Puppet</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7100" y="461737"/>
            <a:ext cx="2149361" cy="1870055"/>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1">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768" y="453155"/>
            <a:ext cx="2149358" cy="1878638"/>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Rectangle 13">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80956"/>
            <a:ext cx="11264206"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60BFDCF-8C43-5444-AA96-3453A2288F5E}"/>
              </a:ext>
            </a:extLst>
          </p:cNvPr>
          <p:cNvSpPr>
            <a:spLocks noGrp="1"/>
          </p:cNvSpPr>
          <p:nvPr>
            <p:ph idx="1"/>
          </p:nvPr>
        </p:nvSpPr>
        <p:spPr>
          <a:xfrm>
            <a:off x="789456" y="2798385"/>
            <a:ext cx="10597729" cy="3283260"/>
          </a:xfrm>
        </p:spPr>
        <p:txBody>
          <a:bodyPr anchor="ctr">
            <a:normAutofit/>
          </a:bodyPr>
          <a:lstStyle/>
          <a:p>
            <a:r>
              <a:rPr lang="en-US" sz="2500" dirty="0"/>
              <a:t>Terraform is not a configuration management tool, and it allows existing tooling to focus on their strengths: bootstrapping and initializing resources</a:t>
            </a:r>
          </a:p>
          <a:p>
            <a:r>
              <a:rPr lang="en-US" sz="2500" dirty="0"/>
              <a:t>Using provisioners, Terraform enables any configuration management tool to be used to setup a resource once it has been created</a:t>
            </a:r>
          </a:p>
          <a:p>
            <a:r>
              <a:rPr lang="en-US" sz="2500" dirty="0"/>
              <a:t>Terraform focuses on the higher-level abstraction of the datacenter and associated services, without sacrificing the ability to use configuration management tools to do what they do best</a:t>
            </a:r>
          </a:p>
        </p:txBody>
      </p:sp>
    </p:spTree>
    <p:extLst>
      <p:ext uri="{BB962C8B-B14F-4D97-AF65-F5344CB8AC3E}">
        <p14:creationId xmlns:p14="http://schemas.microsoft.com/office/powerpoint/2010/main" val="18748547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B0D4387-6ABA-3741-8E07-3BE24676E58B}"/>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My use cases</a:t>
            </a:r>
          </a:p>
        </p:txBody>
      </p:sp>
      <p:graphicFrame>
        <p:nvGraphicFramePr>
          <p:cNvPr id="5" name="Content Placeholder 2">
            <a:extLst>
              <a:ext uri="{FF2B5EF4-FFF2-40B4-BE49-F238E27FC236}">
                <a16:creationId xmlns:a16="http://schemas.microsoft.com/office/drawing/2014/main" id="{CF31AF23-082E-4485-9E03-DD5FBB9C1729}"/>
              </a:ext>
            </a:extLst>
          </p:cNvPr>
          <p:cNvGraphicFramePr>
            <a:graphicFrameLocks noGrp="1"/>
          </p:cNvGraphicFramePr>
          <p:nvPr>
            <p:ph idx="1"/>
            <p:extLst>
              <p:ext uri="{D42A27DB-BD31-4B8C-83A1-F6EECF244321}">
                <p14:modId xmlns:p14="http://schemas.microsoft.com/office/powerpoint/2010/main" val="2139430048"/>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417170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761784-49D2-0448-B449-07813A3A1777}"/>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Splunk Attack Range</a:t>
            </a:r>
          </a:p>
        </p:txBody>
      </p:sp>
      <p:pic>
        <p:nvPicPr>
          <p:cNvPr id="4" name="Picture 4">
            <a:extLst>
              <a:ext uri="{FF2B5EF4-FFF2-40B4-BE49-F238E27FC236}">
                <a16:creationId xmlns:a16="http://schemas.microsoft.com/office/drawing/2014/main" id="{61304BB2-EF2B-D04B-A24E-FCFD942C84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8353" y="1995055"/>
            <a:ext cx="7116768" cy="3814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88312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2" y="453981"/>
            <a:ext cx="6675120" cy="1877811"/>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6F414D90-5754-8C45-B79F-000C142BC08D}"/>
              </a:ext>
            </a:extLst>
          </p:cNvPr>
          <p:cNvSpPr>
            <a:spLocks noGrp="1"/>
          </p:cNvSpPr>
          <p:nvPr>
            <p:ph type="title"/>
          </p:nvPr>
        </p:nvSpPr>
        <p:spPr>
          <a:xfrm>
            <a:off x="731520" y="731520"/>
            <a:ext cx="6089904" cy="1426464"/>
          </a:xfrm>
        </p:spPr>
        <p:txBody>
          <a:bodyPr>
            <a:normAutofit/>
          </a:bodyPr>
          <a:lstStyle/>
          <a:p>
            <a:r>
              <a:rPr lang="en-US">
                <a:solidFill>
                  <a:srgbClr val="FFFFFF"/>
                </a:solidFill>
              </a:rPr>
              <a:t>Examples</a:t>
            </a:r>
          </a:p>
        </p:txBody>
      </p:sp>
      <p:sp>
        <p:nvSpPr>
          <p:cNvPr id="40" name="Rectangle 3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7100" y="461737"/>
            <a:ext cx="2149361" cy="1870055"/>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2" name="Rectangle 41">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768" y="453155"/>
            <a:ext cx="2149358" cy="1878638"/>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4" name="Rectangle 43">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80956"/>
            <a:ext cx="11264206"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
            <a:extLst>
              <a:ext uri="{FF2B5EF4-FFF2-40B4-BE49-F238E27FC236}">
                <a16:creationId xmlns:a16="http://schemas.microsoft.com/office/drawing/2014/main" id="{FB87CE5F-E018-CE46-845C-8F96A790FC9C}"/>
              </a:ext>
            </a:extLst>
          </p:cNvPr>
          <p:cNvSpPr>
            <a:spLocks noGrp="1"/>
          </p:cNvSpPr>
          <p:nvPr>
            <p:ph idx="1"/>
          </p:nvPr>
        </p:nvSpPr>
        <p:spPr>
          <a:xfrm>
            <a:off x="789456" y="2798385"/>
            <a:ext cx="10597729" cy="3283260"/>
          </a:xfrm>
        </p:spPr>
        <p:txBody>
          <a:bodyPr anchor="ctr">
            <a:normAutofit/>
          </a:bodyPr>
          <a:lstStyle/>
          <a:p>
            <a:r>
              <a:rPr lang="en-US" sz="2300"/>
              <a:t>AWS</a:t>
            </a:r>
          </a:p>
          <a:p>
            <a:pPr lvl="1"/>
            <a:r>
              <a:rPr lang="en-US" sz="2300">
                <a:hlinkClick r:id="rId2"/>
              </a:rPr>
              <a:t>https://github.com/terraform-providers/terraform-provider-aws/tree/master/examples/two-tier</a:t>
            </a:r>
            <a:endParaRPr lang="en-US" sz="2300"/>
          </a:p>
          <a:p>
            <a:pPr lvl="1"/>
            <a:r>
              <a:rPr lang="en-US" sz="2300">
                <a:hlinkClick r:id="rId3"/>
              </a:rPr>
              <a:t>https://registry.terraform.io/providers/hashicorp/aws/latest/docs</a:t>
            </a:r>
            <a:endParaRPr lang="en-US" sz="2300"/>
          </a:p>
          <a:p>
            <a:r>
              <a:rPr lang="en-US" sz="2300"/>
              <a:t>Azure</a:t>
            </a:r>
          </a:p>
          <a:p>
            <a:pPr lvl="1"/>
            <a:r>
              <a:rPr lang="en-US" sz="2300">
                <a:hlinkClick r:id="rId4"/>
              </a:rPr>
              <a:t>https://www.terraform.io/docs/providers/azurerm/index.html</a:t>
            </a:r>
            <a:endParaRPr lang="en-US" sz="2300"/>
          </a:p>
          <a:p>
            <a:pPr lvl="1"/>
            <a:r>
              <a:rPr lang="en-US" sz="2300">
                <a:hlinkClick r:id="rId5"/>
              </a:rPr>
              <a:t>https://github.com/terraform-providers/terraform-provider-azurerm/tree/master/examples/virtual-machines/virtual_machine/bastion-box</a:t>
            </a:r>
            <a:endParaRPr lang="en-US" sz="2300"/>
          </a:p>
        </p:txBody>
      </p:sp>
    </p:spTree>
    <p:extLst>
      <p:ext uri="{BB962C8B-B14F-4D97-AF65-F5344CB8AC3E}">
        <p14:creationId xmlns:p14="http://schemas.microsoft.com/office/powerpoint/2010/main" val="1084607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2" y="453981"/>
            <a:ext cx="6675120" cy="1877811"/>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C4160F9-4BA8-4045-92B0-AAFD5BD90B20}"/>
              </a:ext>
            </a:extLst>
          </p:cNvPr>
          <p:cNvSpPr>
            <a:spLocks noGrp="1"/>
          </p:cNvSpPr>
          <p:nvPr>
            <p:ph type="title"/>
          </p:nvPr>
        </p:nvSpPr>
        <p:spPr>
          <a:xfrm>
            <a:off x="731520" y="731520"/>
            <a:ext cx="6089904" cy="1426464"/>
          </a:xfrm>
        </p:spPr>
        <p:txBody>
          <a:bodyPr>
            <a:normAutofit/>
          </a:bodyPr>
          <a:lstStyle/>
          <a:p>
            <a:r>
              <a:rPr lang="en-US">
                <a:solidFill>
                  <a:srgbClr val="FFFFFF"/>
                </a:solidFill>
              </a:rPr>
              <a:t>Other Resources</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7100" y="461737"/>
            <a:ext cx="2149361" cy="1870055"/>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1">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768" y="453155"/>
            <a:ext cx="2149358" cy="1878638"/>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Rectangle 13">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80956"/>
            <a:ext cx="11264206"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5FBE19F-3AD8-C847-899D-E667D16CE9B5}"/>
              </a:ext>
            </a:extLst>
          </p:cNvPr>
          <p:cNvSpPr>
            <a:spLocks noGrp="1"/>
          </p:cNvSpPr>
          <p:nvPr>
            <p:ph idx="1"/>
          </p:nvPr>
        </p:nvSpPr>
        <p:spPr>
          <a:xfrm>
            <a:off x="789456" y="2798385"/>
            <a:ext cx="10597729" cy="3283260"/>
          </a:xfrm>
        </p:spPr>
        <p:txBody>
          <a:bodyPr anchor="ctr">
            <a:normAutofit/>
          </a:bodyPr>
          <a:lstStyle/>
          <a:p>
            <a:r>
              <a:rPr lang="en-US" sz="2700" dirty="0">
                <a:hlinkClick r:id="rId2"/>
              </a:rPr>
              <a:t>https://github.com/hashicorp/terraform/tree/master/examples</a:t>
            </a:r>
            <a:endParaRPr lang="en-US" sz="2700" dirty="0"/>
          </a:p>
          <a:p>
            <a:r>
              <a:rPr lang="en-US" sz="2700" dirty="0">
                <a:hlinkClick r:id="rId3"/>
              </a:rPr>
              <a:t>https://github.com/terraform-providers</a:t>
            </a:r>
            <a:endParaRPr lang="en-US" sz="2700" dirty="0"/>
          </a:p>
          <a:p>
            <a:r>
              <a:rPr lang="en-US" sz="2700" dirty="0">
                <a:hlinkClick r:id="rId4"/>
              </a:rPr>
              <a:t>https://github.com/josenk/terraform-provider-esxi</a:t>
            </a:r>
            <a:endParaRPr lang="en-US" sz="2700" dirty="0"/>
          </a:p>
        </p:txBody>
      </p:sp>
    </p:spTree>
    <p:extLst>
      <p:ext uri="{BB962C8B-B14F-4D97-AF65-F5344CB8AC3E}">
        <p14:creationId xmlns:p14="http://schemas.microsoft.com/office/powerpoint/2010/main" val="3730094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2F4CBFA-B385-4B16-B63B-29D40EBF73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F698CE04-5039-4B4D-B676-5DDF9467EA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13372" y="563918"/>
            <a:ext cx="4163968" cy="5978614"/>
            <a:chOff x="7513372" y="803186"/>
            <a:chExt cx="4163968" cy="5978614"/>
          </a:xfrm>
        </p:grpSpPr>
        <p:sp>
          <p:nvSpPr>
            <p:cNvPr id="22" name="Freeform 6">
              <a:extLst>
                <a:ext uri="{FF2B5EF4-FFF2-40B4-BE49-F238E27FC236}">
                  <a16:creationId xmlns:a16="http://schemas.microsoft.com/office/drawing/2014/main" id="{A5B7FFC8-6FAA-4120-AC51-F1C9C825A0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7">
              <a:extLst>
                <a:ext uri="{FF2B5EF4-FFF2-40B4-BE49-F238E27FC236}">
                  <a16:creationId xmlns:a16="http://schemas.microsoft.com/office/drawing/2014/main" id="{FF5B224B-4446-4B75-8B12-7FAFA8ED83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Rectangle 8">
              <a:extLst>
                <a:ext uri="{FF2B5EF4-FFF2-40B4-BE49-F238E27FC236}">
                  <a16:creationId xmlns:a16="http://schemas.microsoft.com/office/drawing/2014/main" id="{C807611F-497E-428E-9B8B-0192C78970C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2AF77912-7F92-A042-98F1-F3BD8D979E04}"/>
              </a:ext>
            </a:extLst>
          </p:cNvPr>
          <p:cNvSpPr>
            <a:spLocks noGrp="1"/>
          </p:cNvSpPr>
          <p:nvPr>
            <p:ph type="title"/>
          </p:nvPr>
        </p:nvSpPr>
        <p:spPr>
          <a:xfrm>
            <a:off x="7835106" y="1132517"/>
            <a:ext cx="3246509" cy="4367531"/>
          </a:xfrm>
        </p:spPr>
        <p:txBody>
          <a:bodyPr>
            <a:normAutofit/>
          </a:bodyPr>
          <a:lstStyle/>
          <a:p>
            <a:r>
              <a:rPr lang="en-US">
                <a:solidFill>
                  <a:srgbClr val="FFFFFF"/>
                </a:solidFill>
              </a:rPr>
              <a:t>About me</a:t>
            </a:r>
          </a:p>
        </p:txBody>
      </p:sp>
      <p:sp>
        <p:nvSpPr>
          <p:cNvPr id="3" name="Content Placeholder 2">
            <a:extLst>
              <a:ext uri="{FF2B5EF4-FFF2-40B4-BE49-F238E27FC236}">
                <a16:creationId xmlns:a16="http://schemas.microsoft.com/office/drawing/2014/main" id="{4D086864-81D1-8C49-B943-1BBA9FE8F387}"/>
              </a:ext>
            </a:extLst>
          </p:cNvPr>
          <p:cNvSpPr>
            <a:spLocks noGrp="1"/>
          </p:cNvSpPr>
          <p:nvPr>
            <p:ph idx="1"/>
          </p:nvPr>
        </p:nvSpPr>
        <p:spPr>
          <a:xfrm>
            <a:off x="838200" y="1132519"/>
            <a:ext cx="6300975" cy="4367530"/>
          </a:xfrm>
        </p:spPr>
        <p:txBody>
          <a:bodyPr anchor="ctr">
            <a:normAutofit/>
          </a:bodyPr>
          <a:lstStyle/>
          <a:p>
            <a:r>
              <a:rPr lang="en-US" sz="2400" dirty="0"/>
              <a:t>Global Cloud Security Operations Manager, </a:t>
            </a:r>
            <a:r>
              <a:rPr lang="en-US" sz="2400" dirty="0" err="1"/>
              <a:t>iManage</a:t>
            </a:r>
            <a:endParaRPr lang="en-US" sz="2400" dirty="0"/>
          </a:p>
          <a:p>
            <a:r>
              <a:rPr lang="en-US" sz="2400" dirty="0"/>
              <a:t>28 years in tech</a:t>
            </a:r>
          </a:p>
          <a:p>
            <a:pPr lvl="1"/>
            <a:r>
              <a:rPr lang="en-US" dirty="0"/>
              <a:t>13 in InfoSec</a:t>
            </a:r>
          </a:p>
          <a:p>
            <a:pPr lvl="1"/>
            <a:r>
              <a:rPr lang="en-US" dirty="0"/>
              <a:t>10 as UNIX admin &amp; system/security architect</a:t>
            </a:r>
          </a:p>
          <a:p>
            <a:pPr lvl="1"/>
            <a:r>
              <a:rPr lang="en-US" dirty="0"/>
              <a:t>5 in various others (dev &amp; network)</a:t>
            </a:r>
          </a:p>
        </p:txBody>
      </p:sp>
    </p:spTree>
    <p:extLst>
      <p:ext uri="{BB962C8B-B14F-4D97-AF65-F5344CB8AC3E}">
        <p14:creationId xmlns:p14="http://schemas.microsoft.com/office/powerpoint/2010/main" val="8448522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1"/>
            <a:ext cx="8997696" cy="391812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21499B0-6E8E-EA43-9647-C4DD039C28FA}"/>
              </a:ext>
            </a:extLst>
          </p:cNvPr>
          <p:cNvSpPr>
            <a:spLocks noGrp="1"/>
          </p:cNvSpPr>
          <p:nvPr>
            <p:ph type="title"/>
          </p:nvPr>
        </p:nvSpPr>
        <p:spPr>
          <a:xfrm>
            <a:off x="1100669" y="1111086"/>
            <a:ext cx="7690104" cy="2623885"/>
          </a:xfrm>
        </p:spPr>
        <p:txBody>
          <a:bodyPr vert="horz" lIns="91440" tIns="45720" rIns="91440" bIns="45720" rtlCol="0" anchor="ctr">
            <a:normAutofit/>
          </a:bodyPr>
          <a:lstStyle/>
          <a:p>
            <a:r>
              <a:rPr lang="en-US" sz="6600" kern="1200" dirty="0">
                <a:solidFill>
                  <a:srgbClr val="FFFFFF"/>
                </a:solidFill>
                <a:latin typeface="+mj-lt"/>
                <a:ea typeface="+mj-ea"/>
                <a:cs typeface="+mj-cs"/>
              </a:rPr>
              <a:t>This info…</a:t>
            </a:r>
          </a:p>
        </p:txBody>
      </p:sp>
      <p:sp>
        <p:nvSpPr>
          <p:cNvPr id="12" name="Rectangle 11">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21269"/>
            <a:ext cx="11277600" cy="1877811"/>
          </a:xfrm>
          <a:prstGeom prst="rect">
            <a:avLst/>
          </a:prstGeom>
          <a:solidFill>
            <a:srgbClr val="7F7F7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346CF57-353F-674D-AC97-1B47AA74A506}"/>
              </a:ext>
            </a:extLst>
          </p:cNvPr>
          <p:cNvSpPr>
            <a:spLocks noGrp="1"/>
          </p:cNvSpPr>
          <p:nvPr>
            <p:ph idx="1"/>
          </p:nvPr>
        </p:nvSpPr>
        <p:spPr>
          <a:xfrm>
            <a:off x="1079499" y="4843002"/>
            <a:ext cx="10012680" cy="1234345"/>
          </a:xfrm>
        </p:spPr>
        <p:txBody>
          <a:bodyPr vert="horz" lIns="91440" tIns="45720" rIns="91440" bIns="45720" rtlCol="0" anchor="ctr">
            <a:normAutofit/>
          </a:bodyPr>
          <a:lstStyle/>
          <a:p>
            <a:pPr marL="0" indent="0">
              <a:buNone/>
            </a:pPr>
            <a:r>
              <a:rPr lang="en-US" sz="2600" kern="1200">
                <a:solidFill>
                  <a:srgbClr val="1B1B1B"/>
                </a:solidFill>
                <a:latin typeface="+mn-lt"/>
                <a:ea typeface="+mn-ea"/>
                <a:cs typeface="+mn-cs"/>
                <a:hlinkClick r:id="rId2"/>
              </a:rPr>
              <a:t>https://github.com/youngd24/TerraformDemo</a:t>
            </a:r>
            <a:endParaRPr lang="en-US" sz="2600" kern="1200">
              <a:solidFill>
                <a:srgbClr val="1B1B1B"/>
              </a:solidFill>
              <a:latin typeface="+mn-lt"/>
              <a:ea typeface="+mn-ea"/>
              <a:cs typeface="+mn-cs"/>
            </a:endParaRPr>
          </a:p>
        </p:txBody>
      </p:sp>
      <p:sp>
        <p:nvSpPr>
          <p:cNvPr id="14" name="Rectangle 13">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9345" y="450221"/>
            <a:ext cx="2115455" cy="1890204"/>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 name="Graphic 6" descr="Marker">
            <a:extLst>
              <a:ext uri="{FF2B5EF4-FFF2-40B4-BE49-F238E27FC236}">
                <a16:creationId xmlns:a16="http://schemas.microsoft.com/office/drawing/2014/main" id="{74D0B4B7-5671-40B5-889A-6BFFB7D8D5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57725" y="2612676"/>
            <a:ext cx="1632648" cy="1632648"/>
          </a:xfrm>
          <a:prstGeom prst="rect">
            <a:avLst/>
          </a:prstGeom>
        </p:spPr>
      </p:pic>
    </p:spTree>
    <p:extLst>
      <p:ext uri="{BB962C8B-B14F-4D97-AF65-F5344CB8AC3E}">
        <p14:creationId xmlns:p14="http://schemas.microsoft.com/office/powerpoint/2010/main" val="36392797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1"/>
            <a:ext cx="8997696" cy="391812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D6AFB65-8C16-FE44-B5B3-B4B85BEF253A}"/>
              </a:ext>
            </a:extLst>
          </p:cNvPr>
          <p:cNvSpPr>
            <a:spLocks noGrp="1"/>
          </p:cNvSpPr>
          <p:nvPr>
            <p:ph type="title"/>
          </p:nvPr>
        </p:nvSpPr>
        <p:spPr>
          <a:xfrm>
            <a:off x="1100669" y="1111086"/>
            <a:ext cx="7690104" cy="2623885"/>
          </a:xfrm>
        </p:spPr>
        <p:txBody>
          <a:bodyPr vert="horz" lIns="91440" tIns="45720" rIns="91440" bIns="45720" rtlCol="0" anchor="ctr">
            <a:normAutofit/>
          </a:bodyPr>
          <a:lstStyle/>
          <a:p>
            <a:r>
              <a:rPr lang="en-US" sz="6600" kern="1200">
                <a:solidFill>
                  <a:srgbClr val="FFFFFF"/>
                </a:solidFill>
                <a:latin typeface="+mj-lt"/>
                <a:ea typeface="+mj-ea"/>
                <a:cs typeface="+mj-cs"/>
              </a:rPr>
              <a:t>Q&amp;A</a:t>
            </a:r>
          </a:p>
        </p:txBody>
      </p:sp>
      <p:sp>
        <p:nvSpPr>
          <p:cNvPr id="11" name="Rectangle 10">
            <a:extLst>
              <a:ext uri="{FF2B5EF4-FFF2-40B4-BE49-F238E27FC236}">
                <a16:creationId xmlns:a16="http://schemas.microsoft.com/office/drawing/2014/main" id="{927CAFC9-A675-4314-84EF-236FFA58A3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9345" y="2490532"/>
            <a:ext cx="2110597" cy="1877811"/>
          </a:xfrm>
          <a:prstGeom prst="rect">
            <a:avLst/>
          </a:prstGeom>
          <a:solidFill>
            <a:srgbClr val="7F7F7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21269"/>
            <a:ext cx="11277600" cy="1877811"/>
          </a:xfrm>
          <a:prstGeom prst="rect">
            <a:avLst/>
          </a:prstGeom>
          <a:solidFill>
            <a:srgbClr val="7F7F7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9345" y="450221"/>
            <a:ext cx="2115455" cy="1890204"/>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6" name="Graphic 5" descr="Help">
            <a:extLst>
              <a:ext uri="{FF2B5EF4-FFF2-40B4-BE49-F238E27FC236}">
                <a16:creationId xmlns:a16="http://schemas.microsoft.com/office/drawing/2014/main" id="{99341CFA-C3FB-4B95-85E7-4C85BFEB41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57725" y="2612676"/>
            <a:ext cx="1632648" cy="1632648"/>
          </a:xfrm>
          <a:prstGeom prst="rect">
            <a:avLst/>
          </a:prstGeom>
        </p:spPr>
      </p:pic>
    </p:spTree>
    <p:extLst>
      <p:ext uri="{BB962C8B-B14F-4D97-AF65-F5344CB8AC3E}">
        <p14:creationId xmlns:p14="http://schemas.microsoft.com/office/powerpoint/2010/main" val="3948732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6355CF0-422E-4E6A-95EA-261971F67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8E3E3F-EBE0-3443-AB68-1C64B78F3977}"/>
              </a:ext>
            </a:extLst>
          </p:cNvPr>
          <p:cNvSpPr>
            <a:spLocks noGrp="1"/>
          </p:cNvSpPr>
          <p:nvPr>
            <p:ph type="title"/>
          </p:nvPr>
        </p:nvSpPr>
        <p:spPr>
          <a:xfrm>
            <a:off x="1106557" y="637953"/>
            <a:ext cx="7659688" cy="3189507"/>
          </a:xfrm>
        </p:spPr>
        <p:txBody>
          <a:bodyPr vert="horz" lIns="91440" tIns="45720" rIns="91440" bIns="45720" rtlCol="0" anchor="b">
            <a:normAutofit/>
          </a:bodyPr>
          <a:lstStyle/>
          <a:p>
            <a:r>
              <a:rPr lang="en-US" sz="8000" kern="1200" dirty="0">
                <a:solidFill>
                  <a:schemeClr val="tx1">
                    <a:lumMod val="75000"/>
                    <a:lumOff val="25000"/>
                  </a:schemeClr>
                </a:solidFill>
                <a:latin typeface="+mj-lt"/>
                <a:ea typeface="+mj-ea"/>
                <a:cs typeface="+mj-cs"/>
              </a:rPr>
              <a:t>What is Terraform?</a:t>
            </a:r>
          </a:p>
        </p:txBody>
      </p:sp>
      <p:sp>
        <p:nvSpPr>
          <p:cNvPr id="24" name="Freeform 5">
            <a:extLst>
              <a:ext uri="{FF2B5EF4-FFF2-40B4-BE49-F238E27FC236}">
                <a16:creationId xmlns:a16="http://schemas.microsoft.com/office/drawing/2014/main" id="{8AA5B50B-519E-4763-9EFB-2C80373D1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789091" y="4356608"/>
            <a:ext cx="542047" cy="1997227"/>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 name="Freeform 6">
            <a:extLst>
              <a:ext uri="{FF2B5EF4-FFF2-40B4-BE49-F238E27FC236}">
                <a16:creationId xmlns:a16="http://schemas.microsoft.com/office/drawing/2014/main" id="{298FD7FF-CB14-4A07-B879-0731A1847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783841" y="4214476"/>
            <a:ext cx="369761" cy="1783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CA0D5741-1590-4555-A7A7-DC9B4E2E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951746" y="4122185"/>
            <a:ext cx="201857" cy="1727743"/>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6">
            <a:extLst>
              <a:ext uri="{FF2B5EF4-FFF2-40B4-BE49-F238E27FC236}">
                <a16:creationId xmlns:a16="http://schemas.microsoft.com/office/drawing/2014/main" id="{3E9C0339-B0D3-40BA-96EF-3C1DB738A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6820" y="4214476"/>
            <a:ext cx="339126" cy="1783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7">
            <a:extLst>
              <a:ext uri="{FF2B5EF4-FFF2-40B4-BE49-F238E27FC236}">
                <a16:creationId xmlns:a16="http://schemas.microsoft.com/office/drawing/2014/main" id="{A4B9A42A-C5B8-4470-8743-670E34420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122186"/>
            <a:ext cx="201857" cy="1727743"/>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8">
            <a:extLst>
              <a:ext uri="{FF2B5EF4-FFF2-40B4-BE49-F238E27FC236}">
                <a16:creationId xmlns:a16="http://schemas.microsoft.com/office/drawing/2014/main" id="{EDB12AFC-55F8-4AE8-9351-0F38D0C5D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51447" y="4122187"/>
            <a:ext cx="7978524" cy="164787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Rectangle 8">
            <a:extLst>
              <a:ext uri="{FF2B5EF4-FFF2-40B4-BE49-F238E27FC236}">
                <a16:creationId xmlns:a16="http://schemas.microsoft.com/office/drawing/2014/main" id="{C58506DD-7B3D-4594-846B-F78590BE9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5946" y="4356608"/>
            <a:ext cx="3122079" cy="1641104"/>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707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0992ED3-FA99-4FAD-A3CA-2B9B3BB8B4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643467"/>
            <a:ext cx="3424430" cy="557318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971FF40-FAFC-9C4B-8B7B-BE7043FBE235}"/>
              </a:ext>
            </a:extLst>
          </p:cNvPr>
          <p:cNvSpPr>
            <a:spLocks noGrp="1"/>
          </p:cNvSpPr>
          <p:nvPr>
            <p:ph type="title"/>
          </p:nvPr>
        </p:nvSpPr>
        <p:spPr>
          <a:xfrm>
            <a:off x="8384458" y="996950"/>
            <a:ext cx="2969342" cy="5028490"/>
          </a:xfrm>
        </p:spPr>
        <p:txBody>
          <a:bodyPr anchor="ctr">
            <a:normAutofit/>
          </a:bodyPr>
          <a:lstStyle/>
          <a:p>
            <a:r>
              <a:rPr lang="en-US" sz="3700">
                <a:solidFill>
                  <a:srgbClr val="FFFFFF"/>
                </a:solidFill>
              </a:rPr>
              <a:t>Infrastructure as Code (IaC)</a:t>
            </a:r>
          </a:p>
        </p:txBody>
      </p:sp>
      <p:pic>
        <p:nvPicPr>
          <p:cNvPr id="4" name="Picture 3">
            <a:extLst>
              <a:ext uri="{FF2B5EF4-FFF2-40B4-BE49-F238E27FC236}">
                <a16:creationId xmlns:a16="http://schemas.microsoft.com/office/drawing/2014/main" id="{F96C9D2D-8ABD-DD47-B2AB-6A3910E7FA99}"/>
              </a:ext>
            </a:extLst>
          </p:cNvPr>
          <p:cNvPicPr>
            <a:picLocks noChangeAspect="1"/>
          </p:cNvPicPr>
          <p:nvPr/>
        </p:nvPicPr>
        <p:blipFill rotWithShape="1">
          <a:blip r:embed="rId2"/>
          <a:srcRect l="4162" r="-3" b="-3"/>
          <a:stretch/>
        </p:blipFill>
        <p:spPr>
          <a:xfrm>
            <a:off x="1800613" y="804334"/>
            <a:ext cx="4747768" cy="2786592"/>
          </a:xfrm>
          <a:prstGeom prst="rect">
            <a:avLst/>
          </a:prstGeom>
        </p:spPr>
      </p:pic>
      <p:sp>
        <p:nvSpPr>
          <p:cNvPr id="3" name="Content Placeholder 2">
            <a:extLst>
              <a:ext uri="{FF2B5EF4-FFF2-40B4-BE49-F238E27FC236}">
                <a16:creationId xmlns:a16="http://schemas.microsoft.com/office/drawing/2014/main" id="{01881051-3ED7-794B-B0FE-14DA6071600A}"/>
              </a:ext>
            </a:extLst>
          </p:cNvPr>
          <p:cNvSpPr>
            <a:spLocks noGrp="1"/>
          </p:cNvSpPr>
          <p:nvPr>
            <p:ph idx="1"/>
          </p:nvPr>
        </p:nvSpPr>
        <p:spPr>
          <a:xfrm>
            <a:off x="814339" y="3905965"/>
            <a:ext cx="6730320" cy="2308567"/>
          </a:xfrm>
        </p:spPr>
        <p:txBody>
          <a:bodyPr>
            <a:normAutofit/>
          </a:bodyPr>
          <a:lstStyle/>
          <a:p>
            <a:pPr marL="0" indent="0">
              <a:buNone/>
            </a:pPr>
            <a:r>
              <a:rPr lang="en-US" sz="2400"/>
              <a:t>Wikipedia:</a:t>
            </a:r>
          </a:p>
          <a:p>
            <a:pPr marL="457200" lvl="1" indent="0">
              <a:buNone/>
            </a:pPr>
            <a:r>
              <a:rPr lang="en-US" i="1"/>
              <a:t>Infrastructure as code (IaC) is the process of managing and provisioning computer data centers through machine-readable definition files, rather than physical hardware configuration or interactive configuration tools.</a:t>
            </a:r>
          </a:p>
        </p:txBody>
      </p:sp>
    </p:spTree>
    <p:extLst>
      <p:ext uri="{BB962C8B-B14F-4D97-AF65-F5344CB8AC3E}">
        <p14:creationId xmlns:p14="http://schemas.microsoft.com/office/powerpoint/2010/main" val="2194937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C1F17E7-BD1C-BD45-AE2A-4C9580C6B446}"/>
              </a:ext>
            </a:extLst>
          </p:cNvPr>
          <p:cNvSpPr>
            <a:spLocks noGrp="1"/>
          </p:cNvSpPr>
          <p:nvPr>
            <p:ph type="title"/>
          </p:nvPr>
        </p:nvSpPr>
        <p:spPr>
          <a:xfrm>
            <a:off x="6094105" y="802955"/>
            <a:ext cx="4977976" cy="1454051"/>
          </a:xfrm>
        </p:spPr>
        <p:txBody>
          <a:bodyPr>
            <a:normAutofit/>
          </a:bodyPr>
          <a:lstStyle/>
          <a:p>
            <a:r>
              <a:rPr lang="en-US" dirty="0">
                <a:solidFill>
                  <a:srgbClr val="000000"/>
                </a:solidFill>
              </a:rPr>
              <a:t>What’s in it for me?  - The good</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 name="Graphic 6" descr="Robot">
            <a:extLst>
              <a:ext uri="{FF2B5EF4-FFF2-40B4-BE49-F238E27FC236}">
                <a16:creationId xmlns:a16="http://schemas.microsoft.com/office/drawing/2014/main" id="{28C22E0E-02D0-4512-AD55-F7DEDFCF90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15DAF5F7-33F8-0544-B9E2-8E7CE2F34E36}"/>
              </a:ext>
            </a:extLst>
          </p:cNvPr>
          <p:cNvSpPr>
            <a:spLocks noGrp="1"/>
          </p:cNvSpPr>
          <p:nvPr>
            <p:ph idx="1"/>
          </p:nvPr>
        </p:nvSpPr>
        <p:spPr>
          <a:xfrm>
            <a:off x="6090574" y="2421682"/>
            <a:ext cx="4977578" cy="3639289"/>
          </a:xfrm>
        </p:spPr>
        <p:txBody>
          <a:bodyPr anchor="ctr">
            <a:noAutofit/>
          </a:bodyPr>
          <a:lstStyle/>
          <a:p>
            <a:r>
              <a:rPr lang="en-US" dirty="0">
                <a:solidFill>
                  <a:srgbClr val="000000"/>
                </a:solidFill>
              </a:rPr>
              <a:t>Automated deployments</a:t>
            </a:r>
          </a:p>
          <a:p>
            <a:r>
              <a:rPr lang="en-US" dirty="0">
                <a:solidFill>
                  <a:srgbClr val="000000"/>
                </a:solidFill>
              </a:rPr>
              <a:t>Highly repeatable actions</a:t>
            </a:r>
          </a:p>
          <a:p>
            <a:r>
              <a:rPr lang="en-US" dirty="0">
                <a:solidFill>
                  <a:srgbClr val="000000"/>
                </a:solidFill>
              </a:rPr>
              <a:t>Standardization of configurations</a:t>
            </a:r>
          </a:p>
          <a:p>
            <a:r>
              <a:rPr lang="en-US" dirty="0">
                <a:solidFill>
                  <a:srgbClr val="000000"/>
                </a:solidFill>
              </a:rPr>
              <a:t>Ability to revision control systems</a:t>
            </a:r>
          </a:p>
          <a:p>
            <a:r>
              <a:rPr lang="en-US" dirty="0">
                <a:solidFill>
                  <a:srgbClr val="000000"/>
                </a:solidFill>
              </a:rPr>
              <a:t>Single definition, multiple back-ends</a:t>
            </a:r>
          </a:p>
        </p:txBody>
      </p:sp>
    </p:spTree>
    <p:extLst>
      <p:ext uri="{BB962C8B-B14F-4D97-AF65-F5344CB8AC3E}">
        <p14:creationId xmlns:p14="http://schemas.microsoft.com/office/powerpoint/2010/main" val="11035574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676B777-B558-0A47-A6A2-4B30FA91706D}"/>
              </a:ext>
            </a:extLst>
          </p:cNvPr>
          <p:cNvSpPr>
            <a:spLocks noGrp="1"/>
          </p:cNvSpPr>
          <p:nvPr>
            <p:ph type="title"/>
          </p:nvPr>
        </p:nvSpPr>
        <p:spPr>
          <a:xfrm>
            <a:off x="6094105" y="802955"/>
            <a:ext cx="4977976" cy="1454051"/>
          </a:xfrm>
        </p:spPr>
        <p:txBody>
          <a:bodyPr>
            <a:normAutofit/>
          </a:bodyPr>
          <a:lstStyle/>
          <a:p>
            <a:r>
              <a:rPr lang="en-US" dirty="0">
                <a:solidFill>
                  <a:srgbClr val="000000"/>
                </a:solidFill>
              </a:rPr>
              <a:t>What’s in it for me?  - The bad</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Light Bulb and Gear">
            <a:extLst>
              <a:ext uri="{FF2B5EF4-FFF2-40B4-BE49-F238E27FC236}">
                <a16:creationId xmlns:a16="http://schemas.microsoft.com/office/drawing/2014/main" id="{B8AA9C5F-5A52-4351-B4E9-39B5112CCB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FAA01024-A581-8741-81F3-82DA982AEFF3}"/>
              </a:ext>
            </a:extLst>
          </p:cNvPr>
          <p:cNvSpPr>
            <a:spLocks noGrp="1"/>
          </p:cNvSpPr>
          <p:nvPr>
            <p:ph idx="1"/>
          </p:nvPr>
        </p:nvSpPr>
        <p:spPr>
          <a:xfrm>
            <a:off x="6090574" y="2421682"/>
            <a:ext cx="4977578" cy="3639289"/>
          </a:xfrm>
        </p:spPr>
        <p:txBody>
          <a:bodyPr anchor="ctr">
            <a:normAutofit/>
          </a:bodyPr>
          <a:lstStyle/>
          <a:p>
            <a:r>
              <a:rPr lang="en-US" dirty="0">
                <a:solidFill>
                  <a:srgbClr val="000000"/>
                </a:solidFill>
              </a:rPr>
              <a:t>Increased up-front work</a:t>
            </a:r>
          </a:p>
          <a:p>
            <a:r>
              <a:rPr lang="en-US" dirty="0">
                <a:solidFill>
                  <a:srgbClr val="000000"/>
                </a:solidFill>
              </a:rPr>
              <a:t>Yet another “thing” to learn</a:t>
            </a:r>
          </a:p>
          <a:p>
            <a:r>
              <a:rPr lang="en-US" dirty="0">
                <a:solidFill>
                  <a:srgbClr val="000000"/>
                </a:solidFill>
              </a:rPr>
              <a:t>Fundamental shift in thinking</a:t>
            </a:r>
          </a:p>
        </p:txBody>
      </p:sp>
    </p:spTree>
    <p:extLst>
      <p:ext uri="{BB962C8B-B14F-4D97-AF65-F5344CB8AC3E}">
        <p14:creationId xmlns:p14="http://schemas.microsoft.com/office/powerpoint/2010/main" val="2135721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2FBB7F0-BB3E-CA4C-811A-C285BD72E6DE}"/>
              </a:ext>
            </a:extLst>
          </p:cNvPr>
          <p:cNvSpPr>
            <a:spLocks noGrp="1"/>
          </p:cNvSpPr>
          <p:nvPr>
            <p:ph type="title"/>
          </p:nvPr>
        </p:nvSpPr>
        <p:spPr>
          <a:xfrm>
            <a:off x="6094105" y="802955"/>
            <a:ext cx="4977976" cy="1454051"/>
          </a:xfrm>
        </p:spPr>
        <p:txBody>
          <a:bodyPr>
            <a:normAutofit/>
          </a:bodyPr>
          <a:lstStyle/>
          <a:p>
            <a:r>
              <a:rPr lang="en-US" dirty="0">
                <a:solidFill>
                  <a:srgbClr val="000000"/>
                </a:solidFill>
              </a:rPr>
              <a:t>What’s in it for me?  - The ugly</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IV">
            <a:extLst>
              <a:ext uri="{FF2B5EF4-FFF2-40B4-BE49-F238E27FC236}">
                <a16:creationId xmlns:a16="http://schemas.microsoft.com/office/drawing/2014/main" id="{A10D0E53-86F8-470B-AA5C-30AEC9E18F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3CD92156-9884-CE47-8788-FA65D6D4DA38}"/>
              </a:ext>
            </a:extLst>
          </p:cNvPr>
          <p:cNvSpPr>
            <a:spLocks noGrp="1"/>
          </p:cNvSpPr>
          <p:nvPr>
            <p:ph idx="1"/>
          </p:nvPr>
        </p:nvSpPr>
        <p:spPr>
          <a:xfrm>
            <a:off x="6090574" y="2421682"/>
            <a:ext cx="4977578" cy="3639289"/>
          </a:xfrm>
        </p:spPr>
        <p:txBody>
          <a:bodyPr anchor="ctr">
            <a:normAutofit/>
          </a:bodyPr>
          <a:lstStyle/>
          <a:p>
            <a:r>
              <a:rPr lang="en-US" dirty="0">
                <a:solidFill>
                  <a:srgbClr val="000000"/>
                </a:solidFill>
              </a:rPr>
              <a:t>Generally designed to be</a:t>
            </a:r>
            <a:r>
              <a:rPr lang="en-US" b="1" dirty="0">
                <a:solidFill>
                  <a:srgbClr val="000000"/>
                </a:solidFill>
              </a:rPr>
              <a:t> highly</a:t>
            </a:r>
            <a:r>
              <a:rPr lang="en-US" dirty="0">
                <a:solidFill>
                  <a:srgbClr val="000000"/>
                </a:solidFill>
              </a:rPr>
              <a:t> ephemeral (short-lived)</a:t>
            </a:r>
          </a:p>
          <a:p>
            <a:r>
              <a:rPr lang="en-US" dirty="0">
                <a:solidFill>
                  <a:srgbClr val="000000"/>
                </a:solidFill>
              </a:rPr>
              <a:t>Assume generally no persistence</a:t>
            </a:r>
          </a:p>
          <a:p>
            <a:r>
              <a:rPr lang="en-US" dirty="0">
                <a:solidFill>
                  <a:srgbClr val="000000"/>
                </a:solidFill>
              </a:rPr>
              <a:t>Destruction is </a:t>
            </a:r>
            <a:r>
              <a:rPr lang="en-US" b="1" dirty="0">
                <a:solidFill>
                  <a:srgbClr val="000000"/>
                </a:solidFill>
              </a:rPr>
              <a:t>EASY</a:t>
            </a:r>
          </a:p>
          <a:p>
            <a:pPr lvl="1"/>
            <a:r>
              <a:rPr lang="en-US" dirty="0">
                <a:solidFill>
                  <a:srgbClr val="000000"/>
                </a:solidFill>
              </a:rPr>
              <a:t>Example: changing an IP will redeploy the resource</a:t>
            </a:r>
          </a:p>
        </p:txBody>
      </p:sp>
    </p:spTree>
    <p:extLst>
      <p:ext uri="{BB962C8B-B14F-4D97-AF65-F5344CB8AC3E}">
        <p14:creationId xmlns:p14="http://schemas.microsoft.com/office/powerpoint/2010/main" val="28716597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1576</Words>
  <Application>Microsoft Macintosh PowerPoint</Application>
  <PresentationFormat>Widescreen</PresentationFormat>
  <Paragraphs>178</Paragraphs>
  <Slides>41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Calibri Light</vt:lpstr>
      <vt:lpstr>Courier</vt:lpstr>
      <vt:lpstr>Office Theme</vt:lpstr>
      <vt:lpstr>Intro to Terraform</vt:lpstr>
      <vt:lpstr>Overview</vt:lpstr>
      <vt:lpstr>Contents</vt:lpstr>
      <vt:lpstr>About me</vt:lpstr>
      <vt:lpstr>What is Terraform?</vt:lpstr>
      <vt:lpstr>Infrastructure as Code (IaC)</vt:lpstr>
      <vt:lpstr>What’s in it for me?  - The good</vt:lpstr>
      <vt:lpstr>What’s in it for me?  - The bad</vt:lpstr>
      <vt:lpstr>What’s in it for me?  - The ugly</vt:lpstr>
      <vt:lpstr>Installation</vt:lpstr>
      <vt:lpstr>Installation</vt:lpstr>
      <vt:lpstr>Configuration &amp; Structure</vt:lpstr>
      <vt:lpstr>What makes up Terraform?</vt:lpstr>
      <vt:lpstr>Configuration files</vt:lpstr>
      <vt:lpstr>Resources</vt:lpstr>
      <vt:lpstr>Resource Examples</vt:lpstr>
      <vt:lpstr>Providers</vt:lpstr>
      <vt:lpstr>Using Providers</vt:lpstr>
      <vt:lpstr>Input Variables</vt:lpstr>
      <vt:lpstr>Declaring Input Variables</vt:lpstr>
      <vt:lpstr>Using Input Variables</vt:lpstr>
      <vt:lpstr>State</vt:lpstr>
      <vt:lpstr>Digging in</vt:lpstr>
      <vt:lpstr>Workflow</vt:lpstr>
      <vt:lpstr>init</vt:lpstr>
      <vt:lpstr>plan</vt:lpstr>
      <vt:lpstr>apply</vt:lpstr>
      <vt:lpstr>destroy</vt:lpstr>
      <vt:lpstr>Other CLI commands</vt:lpstr>
      <vt:lpstr>Excample Terraform Config</vt:lpstr>
      <vt:lpstr>Example Project Structure</vt:lpstr>
      <vt:lpstr>Demo Time</vt:lpstr>
      <vt:lpstr>Versus…</vt:lpstr>
      <vt:lpstr>Vagrant</vt:lpstr>
      <vt:lpstr>Ansible/Chef/Puppet</vt:lpstr>
      <vt:lpstr>My use cases</vt:lpstr>
      <vt:lpstr>Splunk Attack Range</vt:lpstr>
      <vt:lpstr>Examples</vt:lpstr>
      <vt:lpstr>Other Resources</vt:lpstr>
      <vt:lpstr>This info…</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Terraform</dc:title>
  <dc:creator>Darren Young</dc:creator>
  <cp:lastModifiedBy>Darren Young</cp:lastModifiedBy>
  <cp:revision>5</cp:revision>
  <dcterms:created xsi:type="dcterms:W3CDTF">2020-09-28T02:31:23Z</dcterms:created>
  <dcterms:modified xsi:type="dcterms:W3CDTF">2020-09-28T02:35:28Z</dcterms:modified>
</cp:coreProperties>
</file>